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6" r:id="rId11"/>
    <p:sldId id="267" r:id="rId12"/>
    <p:sldId id="268" r:id="rId13"/>
    <p:sldId id="269" r:id="rId14"/>
    <p:sldId id="270" r:id="rId15"/>
    <p:sldId id="271" r:id="rId16"/>
    <p:sldId id="263" r:id="rId17"/>
    <p:sldId id="264" r:id="rId18"/>
    <p:sldId id="265" r:id="rId19"/>
  </p:sldIdLst>
  <p:sldSz cx="14630400" cy="8229600"/>
  <p:notesSz cx="8229600" cy="14630400"/>
  <p:embeddedFontLst>
    <p:embeddedFont>
      <p:font typeface="SimSun" panose="02010600030101010101" pitchFamily="2" charset="-122"/>
      <p:regular r:id="rId23"/>
    </p:embeddedFont>
    <p:embeddedFont>
      <p:font typeface="Outfit Extra Bold" pitchFamily="34" charset="0"/>
      <p:regular r:id="rId24"/>
    </p:embeddedFont>
    <p:embeddedFont>
      <p:font typeface="Outfit Extra Bold" pitchFamily="34" charset="-122"/>
      <p:regular r:id="rId25"/>
    </p:embeddedFont>
    <p:embeddedFont>
      <p:font typeface="Outfit Extra Bold" pitchFamily="34" charset="-120"/>
      <p:regular r:id="rId26"/>
    </p:embeddedFont>
    <p:embeddedFont>
      <p:font typeface="Arimo" panose="020B0604020202020204" pitchFamily="34" charset="0"/>
      <p:bold r:id="rId27"/>
    </p:embeddedFont>
    <p:embeddedFont>
      <p:font typeface="Arimo" panose="020B0604020202020204" pitchFamily="34" charset="-122"/>
      <p:bold r:id="rId28"/>
    </p:embeddedFont>
    <p:embeddedFont>
      <p:font typeface="Arimo" panose="020B0604020202020204" pitchFamily="34" charset="-120"/>
      <p:bold r:id="rId29"/>
    </p:embeddedFont>
    <p:embeddedFont>
      <p:font typeface="Calibri" panose="020F0502020204030204" charset="0"/>
      <p:regular r:id="rId30"/>
      <p:bold r:id="rId31"/>
      <p:italic r:id="rId32"/>
      <p:boldItalic r:id="rId33"/>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font" Target="fonts/font11.fntdata"/><Relationship Id="rId32" Type="http://schemas.openxmlformats.org/officeDocument/2006/relationships/font" Target="fonts/font10.fntdata"/><Relationship Id="rId31" Type="http://schemas.openxmlformats.org/officeDocument/2006/relationships/font" Target="fonts/font9.fntdata"/><Relationship Id="rId30" Type="http://schemas.openxmlformats.org/officeDocument/2006/relationships/font" Target="fonts/font8.fntdata"/><Relationship Id="rId3" Type="http://schemas.openxmlformats.org/officeDocument/2006/relationships/slide" Target="slides/slide1.xml"/><Relationship Id="rId29" Type="http://schemas.openxmlformats.org/officeDocument/2006/relationships/font" Target="fonts/font7.fntdata"/><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4650720" cy="8229600"/>
          </a:xfrm>
          <a:prstGeom prst="rect">
            <a:avLst/>
          </a:prstGeom>
          <a:noFill/>
          <a:ln w="9525">
            <a:noFill/>
          </a:ln>
        </p:spPr>
      </p:pic>
      <p:sp>
        <p:nvSpPr>
          <p:cNvPr id="2051" name="Rectangle 3"/>
          <p:cNvSpPr>
            <a:spLocks noGrp="1" noChangeArrowheads="1"/>
          </p:cNvSpPr>
          <p:nvPr>
            <p:ph type="ctrTitle"/>
          </p:nvPr>
        </p:nvSpPr>
        <p:spPr>
          <a:xfrm>
            <a:off x="749301" y="1436370"/>
            <a:ext cx="13131800" cy="1299210"/>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751840" y="2907030"/>
            <a:ext cx="13139421" cy="210312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7315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4998720" y="7494270"/>
            <a:ext cx="46329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104851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0EB2F9E-C9E0-4EA3-A9E2-0DF5F691060E}"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228600"/>
            <a:ext cx="3291840" cy="7124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 y="228600"/>
            <a:ext cx="9631680" cy="71247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1" y="2051686"/>
            <a:ext cx="12618720" cy="3423284"/>
          </a:xfrm>
        </p:spPr>
        <p:txBody>
          <a:bodyPr anchor="b"/>
          <a:lstStyle>
            <a:lvl1pPr>
              <a:defRPr sz="7200"/>
            </a:lvl1pPr>
          </a:lstStyle>
          <a:p>
            <a:r>
              <a:rPr lang="en-US" smtClean="0"/>
              <a:t>Click to edit Master title style</a:t>
            </a:r>
            <a:endParaRPr lang="en-US"/>
          </a:p>
        </p:txBody>
      </p:sp>
      <p:sp>
        <p:nvSpPr>
          <p:cNvPr id="3" name="Text Placeholder 2"/>
          <p:cNvSpPr>
            <a:spLocks noGrp="1"/>
          </p:cNvSpPr>
          <p:nvPr>
            <p:ph type="body" idx="1"/>
          </p:nvPr>
        </p:nvSpPr>
        <p:spPr>
          <a:xfrm>
            <a:off x="998221" y="5507356"/>
            <a:ext cx="12618720" cy="1800224"/>
          </a:xfrm>
        </p:spPr>
        <p:txBody>
          <a:bodyPr/>
          <a:lstStyle>
            <a:lvl1pPr marL="0" indent="0">
              <a:buNone/>
              <a:defRPr sz="2880"/>
            </a:lvl1pPr>
            <a:lvl2pPr marL="548640" indent="0">
              <a:buNone/>
              <a:defRPr sz="2400"/>
            </a:lvl2pPr>
            <a:lvl3pPr marL="1097280" indent="0">
              <a:buNone/>
              <a:defRPr sz="216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 y="1409700"/>
            <a:ext cx="6461760" cy="5943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7437120" y="1409700"/>
            <a:ext cx="6461760" cy="5943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8381" y="438150"/>
            <a:ext cx="12618720" cy="159067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008381" y="2017396"/>
            <a:ext cx="6189979"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008381" y="3006090"/>
            <a:ext cx="6189979"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7406640" y="2017396"/>
            <a:ext cx="6220461"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7406640" y="3006090"/>
            <a:ext cx="6220461"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smtClean="0"/>
              <a:t>Click to edit Master title style</a:t>
            </a:r>
            <a:endParaRPr lang="en-US"/>
          </a:p>
        </p:txBody>
      </p:sp>
      <p:sp>
        <p:nvSpPr>
          <p:cNvPr id="3" name="Content Placeholder 2"/>
          <p:cNvSpPr>
            <a:spLocks noGrp="1"/>
          </p:cNvSpPr>
          <p:nvPr>
            <p:ph idx="1"/>
          </p:nvPr>
        </p:nvSpPr>
        <p:spPr>
          <a:xfrm>
            <a:off x="6220461" y="1184910"/>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smtClean="0"/>
              <a:t>Click to edit Master title style</a:t>
            </a:r>
            <a:endParaRPr lang="en-US"/>
          </a:p>
        </p:txBody>
      </p:sp>
      <p:sp>
        <p:nvSpPr>
          <p:cNvPr id="3" name="Picture Placeholder 2"/>
          <p:cNvSpPr>
            <a:spLocks noGrp="1"/>
          </p:cNvSpPr>
          <p:nvPr>
            <p:ph type="pic" idx="1"/>
          </p:nvPr>
        </p:nvSpPr>
        <p:spPr>
          <a:xfrm>
            <a:off x="6220461" y="1184910"/>
            <a:ext cx="7406640" cy="5848350"/>
          </a:xfrm>
        </p:spPr>
        <p:txBody>
          <a:bodyPr vert="horz" wrap="square" lIns="91440" tIns="45720" rIns="91440" bIns="45720" numCol="1" anchor="t" anchorCtr="0" compatLnSpc="1"/>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3"/>
          <a:stretch>
            <a:fillRect/>
          </a:stretch>
        </p:blipFill>
        <p:spPr>
          <a:xfrm>
            <a:off x="0" y="0"/>
            <a:ext cx="14650720" cy="8229600"/>
          </a:xfrm>
          <a:prstGeom prst="rect">
            <a:avLst/>
          </a:prstGeom>
          <a:noFill/>
          <a:ln w="9525">
            <a:noFill/>
          </a:ln>
        </p:spPr>
      </p:pic>
      <p:sp>
        <p:nvSpPr>
          <p:cNvPr id="1027" name="Rectangle 3"/>
          <p:cNvSpPr>
            <a:spLocks noGrp="1"/>
          </p:cNvSpPr>
          <p:nvPr>
            <p:ph type="title"/>
          </p:nvPr>
        </p:nvSpPr>
        <p:spPr>
          <a:xfrm>
            <a:off x="731520" y="228600"/>
            <a:ext cx="13167360" cy="699136"/>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731520" y="1409700"/>
            <a:ext cx="13167360" cy="59436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7315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68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4998720" y="7494270"/>
            <a:ext cx="46329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68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104851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680"/>
            </a:lvl1p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432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411480" indent="-411480" algn="l" rtl="0" fontAlgn="base">
        <a:spcBef>
          <a:spcPct val="24000"/>
        </a:spcBef>
        <a:spcAft>
          <a:spcPct val="0"/>
        </a:spcAft>
        <a:buChar char="•"/>
        <a:defRPr sz="3840" kern="1200">
          <a:solidFill>
            <a:schemeClr val="tx1"/>
          </a:solidFill>
          <a:latin typeface="+mn-lt"/>
          <a:ea typeface="+mn-ea"/>
          <a:cs typeface="+mn-cs"/>
        </a:defRPr>
      </a:lvl1pPr>
      <a:lvl2pPr marL="891540" indent="-342900" algn="l" rtl="0" fontAlgn="base">
        <a:spcBef>
          <a:spcPct val="24000"/>
        </a:spcBef>
        <a:spcAft>
          <a:spcPct val="0"/>
        </a:spcAft>
        <a:buChar char="–"/>
        <a:defRPr sz="3360" kern="1200">
          <a:solidFill>
            <a:schemeClr val="tx1"/>
          </a:solidFill>
          <a:latin typeface="+mn-lt"/>
          <a:ea typeface="+mn-ea"/>
          <a:cs typeface="+mn-cs"/>
        </a:defRPr>
      </a:lvl2pPr>
      <a:lvl3pPr marL="1371600" indent="-274320" algn="l" rtl="0" fontAlgn="base">
        <a:spcBef>
          <a:spcPct val="24000"/>
        </a:spcBef>
        <a:spcAft>
          <a:spcPct val="0"/>
        </a:spcAft>
        <a:buChar char="•"/>
        <a:defRPr sz="2880" kern="1200">
          <a:solidFill>
            <a:schemeClr val="tx1"/>
          </a:solidFill>
          <a:latin typeface="+mn-lt"/>
          <a:ea typeface="+mn-ea"/>
          <a:cs typeface="+mn-cs"/>
        </a:defRPr>
      </a:lvl3pPr>
      <a:lvl4pPr marL="1920240" indent="-274320" algn="l" rtl="0" fontAlgn="base">
        <a:spcBef>
          <a:spcPct val="24000"/>
        </a:spcBef>
        <a:spcAft>
          <a:spcPct val="0"/>
        </a:spcAft>
        <a:buChar char="–"/>
        <a:defRPr sz="2400" kern="1200">
          <a:solidFill>
            <a:schemeClr val="tx1"/>
          </a:solidFill>
          <a:latin typeface="+mn-lt"/>
          <a:ea typeface="+mn-ea"/>
          <a:cs typeface="+mn-cs"/>
        </a:defRPr>
      </a:lvl4pPr>
      <a:lvl5pPr marL="2468880" indent="-274320" algn="l" rtl="0" fontAlgn="base">
        <a:spcBef>
          <a:spcPct val="24000"/>
        </a:spcBef>
        <a:spcAft>
          <a:spcPct val="0"/>
        </a:spcAft>
        <a:buChar char="»"/>
        <a:defRPr sz="24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30.png"/><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0" Type="http://schemas.openxmlformats.org/officeDocument/2006/relationships/notesSlide" Target="../notesSlides/notesSlide9.xml"/><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2.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794861"/>
            <a:ext cx="7556421" cy="2126337"/>
          </a:xfrm>
          <a:prstGeom prst="rect">
            <a:avLst/>
          </a:prstGeom>
          <a:noFill/>
        </p:spPr>
        <p:txBody>
          <a:bodyPr wrap="squar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Enhancing Mobile Network Quality Through User Feedback</a:t>
            </a:r>
            <a:endParaRPr lang="en-US" sz="4450" dirty="0"/>
          </a:p>
        </p:txBody>
      </p:sp>
      <p:sp>
        <p:nvSpPr>
          <p:cNvPr id="4" name="Text 1"/>
          <p:cNvSpPr/>
          <p:nvPr/>
        </p:nvSpPr>
        <p:spPr>
          <a:xfrm>
            <a:off x="793790" y="3261360"/>
            <a:ext cx="7556421" cy="1814513"/>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Mobile network subscribers in developing countries like Cameroon expect high-quality service. However, users often experience fluctuating network speeds, dropped calls, and unavailability. This project proposes a mobile application to bridge the gap between network-centric metrics and actual user experience (QoE).</a:t>
            </a:r>
            <a:endParaRPr lang="en-US" sz="1750" dirty="0"/>
          </a:p>
        </p:txBody>
      </p:sp>
      <p:sp>
        <p:nvSpPr>
          <p:cNvPr id="5" name="Text 2"/>
          <p:cNvSpPr/>
          <p:nvPr/>
        </p:nvSpPr>
        <p:spPr>
          <a:xfrm>
            <a:off x="793790" y="5331023"/>
            <a:ext cx="7556421" cy="1451610"/>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The app will collect real-time user feedback and monitor device and network performance parameters. This hybrid approach will help mobile network providers optimize performance, improve user satisfaction, and make data-driven decisions.</a:t>
            </a:r>
            <a:endParaRPr lang="en-US" sz="1750" dirty="0"/>
          </a:p>
        </p:txBody>
      </p:sp>
      <p:pic>
        <p:nvPicPr>
          <p:cNvPr id="10" name="Picture 9"/>
          <p:cNvPicPr>
            <a:picLocks noChangeAspect="1"/>
          </p:cNvPicPr>
          <p:nvPr/>
        </p:nvPicPr>
        <p:blipFill>
          <a:blip r:embed="rId1"/>
          <a:stretch>
            <a:fillRect/>
          </a:stretch>
        </p:blipFill>
        <p:spPr>
          <a:xfrm>
            <a:off x="8879840" y="0"/>
            <a:ext cx="5750560" cy="822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dirty="0">
                <a:solidFill>
                  <a:srgbClr val="231971"/>
                </a:solidFill>
                <a:latin typeface="Outfit Extra Bold" pitchFamily="34" charset="0"/>
                <a:ea typeface="Outfit Extra Bold" pitchFamily="34" charset="-122"/>
                <a:cs typeface="Outfit Extra Bold" pitchFamily="34" charset="-120"/>
                <a:sym typeface="+mn-ea"/>
              </a:rPr>
              <a:t>Visual 3</a:t>
            </a:r>
            <a:endParaRPr lang="en-US"/>
          </a:p>
        </p:txBody>
      </p:sp>
      <p:pic>
        <p:nvPicPr>
          <p:cNvPr id="6" name="Content Placeholder 5"/>
          <p:cNvPicPr>
            <a:picLocks noChangeAspect="1"/>
          </p:cNvPicPr>
          <p:nvPr>
            <p:ph idx="1"/>
          </p:nvPr>
        </p:nvPicPr>
        <p:blipFill>
          <a:blip r:embed="rId1"/>
          <a:srcRect l="1123"/>
          <a:stretch>
            <a:fillRect/>
          </a:stretch>
        </p:blipFill>
        <p:spPr>
          <a:xfrm>
            <a:off x="1379855" y="1338580"/>
            <a:ext cx="10265410" cy="69088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dirty="0">
                <a:solidFill>
                  <a:srgbClr val="231971"/>
                </a:solidFill>
                <a:latin typeface="Outfit Extra Bold" pitchFamily="34" charset="0"/>
                <a:ea typeface="Outfit Extra Bold" pitchFamily="34" charset="-122"/>
                <a:cs typeface="Outfit Extra Bold" pitchFamily="34" charset="-120"/>
                <a:sym typeface="+mn-ea"/>
              </a:rPr>
              <a:t>Visual 4</a:t>
            </a:r>
            <a:endParaRPr lang="en-US"/>
          </a:p>
        </p:txBody>
      </p:sp>
      <p:pic>
        <p:nvPicPr>
          <p:cNvPr id="4" name="Content Placeholder 3"/>
          <p:cNvPicPr>
            <a:picLocks noChangeAspect="1"/>
          </p:cNvPicPr>
          <p:nvPr>
            <p:ph idx="1"/>
          </p:nvPr>
        </p:nvPicPr>
        <p:blipFill>
          <a:blip r:embed="rId1"/>
          <a:stretch>
            <a:fillRect/>
          </a:stretch>
        </p:blipFill>
        <p:spPr>
          <a:xfrm>
            <a:off x="824865" y="1436370"/>
            <a:ext cx="11455400" cy="67925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dirty="0">
                <a:solidFill>
                  <a:srgbClr val="231971"/>
                </a:solidFill>
                <a:latin typeface="Outfit Extra Bold" pitchFamily="34" charset="0"/>
                <a:ea typeface="Outfit Extra Bold" pitchFamily="34" charset="-122"/>
                <a:cs typeface="Outfit Extra Bold" pitchFamily="34" charset="-120"/>
                <a:sym typeface="+mn-ea"/>
              </a:rPr>
              <a:t>Visual 5</a:t>
            </a:r>
            <a:endParaRPr lang="en-US"/>
          </a:p>
        </p:txBody>
      </p:sp>
      <p:pic>
        <p:nvPicPr>
          <p:cNvPr id="4" name="Content Placeholder 3"/>
          <p:cNvPicPr>
            <a:picLocks noChangeAspect="1"/>
          </p:cNvPicPr>
          <p:nvPr>
            <p:ph idx="1"/>
          </p:nvPr>
        </p:nvPicPr>
        <p:blipFill>
          <a:blip r:embed="rId1"/>
          <a:stretch>
            <a:fillRect/>
          </a:stretch>
        </p:blipFill>
        <p:spPr>
          <a:xfrm>
            <a:off x="962660" y="1624965"/>
            <a:ext cx="10979150" cy="6604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dirty="0">
                <a:solidFill>
                  <a:srgbClr val="231971"/>
                </a:solidFill>
                <a:latin typeface="Outfit Extra Bold" pitchFamily="34" charset="0"/>
                <a:ea typeface="Outfit Extra Bold" pitchFamily="34" charset="-122"/>
                <a:cs typeface="Outfit Extra Bold" pitchFamily="34" charset="-120"/>
                <a:sym typeface="+mn-ea"/>
              </a:rPr>
              <a:t>Visual 6</a:t>
            </a:r>
            <a:endParaRPr lang="en-US"/>
          </a:p>
        </p:txBody>
      </p:sp>
      <p:pic>
        <p:nvPicPr>
          <p:cNvPr id="4" name="Content Placeholder 3"/>
          <p:cNvPicPr>
            <a:picLocks noChangeAspect="1"/>
          </p:cNvPicPr>
          <p:nvPr>
            <p:ph idx="1"/>
          </p:nvPr>
        </p:nvPicPr>
        <p:blipFill>
          <a:blip r:embed="rId1"/>
          <a:stretch>
            <a:fillRect/>
          </a:stretch>
        </p:blipFill>
        <p:spPr>
          <a:xfrm>
            <a:off x="1106170" y="1246505"/>
            <a:ext cx="10989310" cy="6983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u"/>
      </p:transition>
    </mc:Choice>
    <mc:Fallback>
      <p:transition spd="slow">
        <p:cover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07641"/>
            <a:ext cx="11970068" cy="708779"/>
          </a:xfrm>
          <a:prstGeom prst="rect">
            <a:avLst/>
          </a:prstGeom>
          <a:noFill/>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Functional and Non-Functional Requirements</a:t>
            </a:r>
            <a:endParaRPr lang="en-US" sz="4450" dirty="0"/>
          </a:p>
        </p:txBody>
      </p:sp>
      <p:sp>
        <p:nvSpPr>
          <p:cNvPr id="3" name="Text 1"/>
          <p:cNvSpPr/>
          <p:nvPr/>
        </p:nvSpPr>
        <p:spPr>
          <a:xfrm>
            <a:off x="793790" y="3103840"/>
            <a:ext cx="3292793" cy="354330"/>
          </a:xfrm>
          <a:prstGeom prst="rect">
            <a:avLst/>
          </a:prstGeom>
          <a:noFill/>
        </p:spPr>
        <p:txBody>
          <a:bodyPr wrap="none" lIns="0" tIns="0" rIns="0" bIns="0" rtlCol="0" anchor="t"/>
          <a:lstStyle/>
          <a:p>
            <a:pPr marL="0" indent="0" algn="l">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Functional Requirements</a:t>
            </a:r>
            <a:endParaRPr lang="en-US" sz="2200" dirty="0"/>
          </a:p>
        </p:txBody>
      </p:sp>
      <p:sp>
        <p:nvSpPr>
          <p:cNvPr id="4" name="Text 2"/>
          <p:cNvSpPr/>
          <p:nvPr/>
        </p:nvSpPr>
        <p:spPr>
          <a:xfrm>
            <a:off x="793790" y="3684984"/>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Real-Time Network Speed Monitoring</a:t>
            </a:r>
            <a:endParaRPr lang="en-US" sz="1750" dirty="0"/>
          </a:p>
        </p:txBody>
      </p:sp>
      <p:sp>
        <p:nvSpPr>
          <p:cNvPr id="5" name="Text 3"/>
          <p:cNvSpPr/>
          <p:nvPr/>
        </p:nvSpPr>
        <p:spPr>
          <a:xfrm>
            <a:off x="793790" y="4127183"/>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Network Quality Alerts</a:t>
            </a:r>
            <a:endParaRPr lang="en-US" sz="1750" dirty="0"/>
          </a:p>
        </p:txBody>
      </p:sp>
      <p:sp>
        <p:nvSpPr>
          <p:cNvPr id="6" name="Text 4"/>
          <p:cNvSpPr/>
          <p:nvPr/>
        </p:nvSpPr>
        <p:spPr>
          <a:xfrm>
            <a:off x="793790" y="4569381"/>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User Feedback Submission</a:t>
            </a:r>
            <a:endParaRPr lang="en-US" sz="1750" dirty="0"/>
          </a:p>
        </p:txBody>
      </p:sp>
      <p:sp>
        <p:nvSpPr>
          <p:cNvPr id="7" name="Text 5"/>
          <p:cNvSpPr/>
          <p:nvPr/>
        </p:nvSpPr>
        <p:spPr>
          <a:xfrm>
            <a:off x="793790" y="5011579"/>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Service History and Logs</a:t>
            </a:r>
            <a:endParaRPr lang="en-US" sz="1750" dirty="0"/>
          </a:p>
        </p:txBody>
      </p:sp>
      <p:sp>
        <p:nvSpPr>
          <p:cNvPr id="8" name="Text 6"/>
          <p:cNvSpPr/>
          <p:nvPr/>
        </p:nvSpPr>
        <p:spPr>
          <a:xfrm>
            <a:off x="793790" y="5453777"/>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Privacy and Data Control Settings</a:t>
            </a:r>
            <a:endParaRPr lang="en-US" sz="1750" dirty="0"/>
          </a:p>
        </p:txBody>
      </p:sp>
      <p:sp>
        <p:nvSpPr>
          <p:cNvPr id="9" name="Text 7"/>
          <p:cNvSpPr/>
          <p:nvPr/>
        </p:nvSpPr>
        <p:spPr>
          <a:xfrm>
            <a:off x="793790" y="5895975"/>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Support Integration</a:t>
            </a:r>
            <a:endParaRPr lang="en-US" sz="1750" dirty="0"/>
          </a:p>
        </p:txBody>
      </p:sp>
      <p:sp>
        <p:nvSpPr>
          <p:cNvPr id="10" name="Text 8"/>
          <p:cNvSpPr/>
          <p:nvPr/>
        </p:nvSpPr>
        <p:spPr>
          <a:xfrm>
            <a:off x="793790" y="6338173"/>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Multilingual Interface</a:t>
            </a:r>
            <a:endParaRPr lang="en-US" sz="1750" dirty="0"/>
          </a:p>
        </p:txBody>
      </p:sp>
      <p:sp>
        <p:nvSpPr>
          <p:cNvPr id="11" name="Text 9"/>
          <p:cNvSpPr/>
          <p:nvPr/>
        </p:nvSpPr>
        <p:spPr>
          <a:xfrm>
            <a:off x="7599521" y="3103840"/>
            <a:ext cx="3966091" cy="354330"/>
          </a:xfrm>
          <a:prstGeom prst="rect">
            <a:avLst/>
          </a:prstGeom>
          <a:noFill/>
        </p:spPr>
        <p:txBody>
          <a:bodyPr wrap="none" lIns="0" tIns="0" rIns="0" bIns="0" rtlCol="0" anchor="t"/>
          <a:lstStyle/>
          <a:p>
            <a:pPr marL="0" indent="0" algn="l">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Non-Functional Requirements</a:t>
            </a:r>
            <a:endParaRPr lang="en-US" sz="2200" dirty="0"/>
          </a:p>
        </p:txBody>
      </p:sp>
      <p:sp>
        <p:nvSpPr>
          <p:cNvPr id="12" name="Text 10"/>
          <p:cNvSpPr/>
          <p:nvPr/>
        </p:nvSpPr>
        <p:spPr>
          <a:xfrm>
            <a:off x="7599521" y="3684984"/>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Performance</a:t>
            </a:r>
            <a:endParaRPr lang="en-US" sz="1750" dirty="0"/>
          </a:p>
        </p:txBody>
      </p:sp>
      <p:sp>
        <p:nvSpPr>
          <p:cNvPr id="13" name="Text 11"/>
          <p:cNvSpPr/>
          <p:nvPr/>
        </p:nvSpPr>
        <p:spPr>
          <a:xfrm>
            <a:off x="7599521" y="4127183"/>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Reliability</a:t>
            </a:r>
            <a:endParaRPr lang="en-US" sz="1750" dirty="0"/>
          </a:p>
        </p:txBody>
      </p:sp>
      <p:sp>
        <p:nvSpPr>
          <p:cNvPr id="14" name="Text 12"/>
          <p:cNvSpPr/>
          <p:nvPr/>
        </p:nvSpPr>
        <p:spPr>
          <a:xfrm>
            <a:off x="7599521" y="4569381"/>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Scalability</a:t>
            </a:r>
            <a:endParaRPr lang="en-US" sz="1750" dirty="0"/>
          </a:p>
        </p:txBody>
      </p:sp>
      <p:sp>
        <p:nvSpPr>
          <p:cNvPr id="15" name="Text 13"/>
          <p:cNvSpPr/>
          <p:nvPr/>
        </p:nvSpPr>
        <p:spPr>
          <a:xfrm>
            <a:off x="7599521" y="5011579"/>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Security</a:t>
            </a:r>
            <a:endParaRPr lang="en-US" sz="1750" dirty="0"/>
          </a:p>
        </p:txBody>
      </p:sp>
      <p:sp>
        <p:nvSpPr>
          <p:cNvPr id="16" name="Text 14"/>
          <p:cNvSpPr/>
          <p:nvPr/>
        </p:nvSpPr>
        <p:spPr>
          <a:xfrm>
            <a:off x="7599521" y="5453777"/>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Usability</a:t>
            </a:r>
            <a:endParaRPr lang="en-US" sz="1750" dirty="0"/>
          </a:p>
        </p:txBody>
      </p:sp>
      <p:sp>
        <p:nvSpPr>
          <p:cNvPr id="17" name="Text 15"/>
          <p:cNvSpPr/>
          <p:nvPr/>
        </p:nvSpPr>
        <p:spPr>
          <a:xfrm>
            <a:off x="7599521" y="5895975"/>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Maintainability</a:t>
            </a:r>
            <a:endParaRPr lang="en-US" sz="1750" dirty="0"/>
          </a:p>
        </p:txBody>
      </p:sp>
      <p:sp>
        <p:nvSpPr>
          <p:cNvPr id="18" name="Text 16"/>
          <p:cNvSpPr/>
          <p:nvPr/>
        </p:nvSpPr>
        <p:spPr>
          <a:xfrm>
            <a:off x="7599521" y="6338173"/>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Compatibility</a:t>
            </a:r>
            <a:endParaRPr lang="en-US" sz="1750" dirty="0"/>
          </a:p>
        </p:txBody>
      </p:sp>
      <p:sp>
        <p:nvSpPr>
          <p:cNvPr id="19" name="Text 17"/>
          <p:cNvSpPr/>
          <p:nvPr/>
        </p:nvSpPr>
        <p:spPr>
          <a:xfrm>
            <a:off x="7599521" y="6780371"/>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Localization Support</a:t>
            </a:r>
            <a:endParaRPr lang="en-US" sz="1750" dirty="0"/>
          </a:p>
        </p:txBody>
      </p:sp>
      <p:sp>
        <p:nvSpPr>
          <p:cNvPr id="20" name="Text 18"/>
          <p:cNvSpPr/>
          <p:nvPr/>
        </p:nvSpPr>
        <p:spPr>
          <a:xfrm>
            <a:off x="793750" y="1946910"/>
            <a:ext cx="11443970" cy="725805"/>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Functional requirements are the features and functions the system must perform. Non-functional requirements define how the system should behave rather than what it does.</a:t>
            </a:r>
            <a:endParaRPr lang="en-US" sz="17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60571"/>
            <a:ext cx="7363301" cy="708779"/>
          </a:xfrm>
          <a:prstGeom prst="rect">
            <a:avLst/>
          </a:prstGeom>
          <a:noFill/>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Addressing User Reluctance</a:t>
            </a:r>
            <a:endParaRPr lang="en-US" sz="4450" dirty="0"/>
          </a:p>
        </p:txBody>
      </p:sp>
      <p:sp>
        <p:nvSpPr>
          <p:cNvPr id="3" name="Text 1"/>
          <p:cNvSpPr/>
          <p:nvPr/>
        </p:nvSpPr>
        <p:spPr>
          <a:xfrm>
            <a:off x="1857256" y="2189559"/>
            <a:ext cx="2835235" cy="354330"/>
          </a:xfrm>
          <a:prstGeom prst="rect">
            <a:avLst/>
          </a:prstGeom>
          <a:noFill/>
        </p:spPr>
        <p:txBody>
          <a:bodyPr wrap="none" lIns="0" tIns="0" rIns="0" bIns="0" rtlCol="0" anchor="t"/>
          <a:lstStyle/>
          <a:p>
            <a:pPr marL="0" indent="0" algn="r">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Privacy Concerns</a:t>
            </a:r>
            <a:endParaRPr lang="en-US" sz="2200" dirty="0"/>
          </a:p>
        </p:txBody>
      </p:sp>
      <p:sp>
        <p:nvSpPr>
          <p:cNvPr id="4" name="Text 2"/>
          <p:cNvSpPr/>
          <p:nvPr/>
        </p:nvSpPr>
        <p:spPr>
          <a:xfrm>
            <a:off x="793790" y="2679978"/>
            <a:ext cx="3898702" cy="1088708"/>
          </a:xfrm>
          <a:prstGeom prst="rect">
            <a:avLst/>
          </a:prstGeom>
          <a:noFill/>
        </p:spPr>
        <p:txBody>
          <a:bodyPr wrap="square" lIns="0" tIns="0" rIns="0" bIns="0" rtlCol="0" anchor="t"/>
          <a:lstStyle/>
          <a:p>
            <a:pPr marL="0" indent="0" algn="r">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Transparent policies, granular permissions, anonymization, and real-time control.</a:t>
            </a:r>
            <a:endParaRPr lang="en-US" sz="1750" dirty="0"/>
          </a:p>
        </p:txBody>
      </p:sp>
      <p:pic>
        <p:nvPicPr>
          <p:cNvPr id="5" name="Image 0" descr="preencoded.png"/>
          <p:cNvPicPr>
            <a:picLocks noChangeAspect="1"/>
          </p:cNvPicPr>
          <p:nvPr/>
        </p:nvPicPr>
        <p:blipFill>
          <a:blip r:embed="rId1"/>
          <a:stretch>
            <a:fillRect/>
          </a:stretch>
        </p:blipFill>
        <p:spPr>
          <a:xfrm>
            <a:off x="5032653" y="1922978"/>
            <a:ext cx="4564975" cy="4564975"/>
          </a:xfrm>
          <a:prstGeom prst="rect">
            <a:avLst/>
          </a:prstGeom>
        </p:spPr>
      </p:pic>
      <p:pic>
        <p:nvPicPr>
          <p:cNvPr id="6" name="Image 1" descr="preencoded.png"/>
          <p:cNvPicPr>
            <a:picLocks noChangeAspect="1"/>
          </p:cNvPicPr>
          <p:nvPr/>
        </p:nvPicPr>
        <p:blipFill>
          <a:blip r:embed="rId2"/>
          <a:stretch>
            <a:fillRect/>
          </a:stretch>
        </p:blipFill>
        <p:spPr>
          <a:xfrm>
            <a:off x="6226731" y="2686050"/>
            <a:ext cx="339328" cy="424220"/>
          </a:xfrm>
          <a:prstGeom prst="rect">
            <a:avLst/>
          </a:prstGeom>
        </p:spPr>
      </p:pic>
      <p:sp>
        <p:nvSpPr>
          <p:cNvPr id="7" name="Text 3"/>
          <p:cNvSpPr/>
          <p:nvPr/>
        </p:nvSpPr>
        <p:spPr>
          <a:xfrm>
            <a:off x="9937790" y="2189559"/>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Battery Consumption</a:t>
            </a:r>
            <a:endParaRPr lang="en-US" sz="2200" dirty="0"/>
          </a:p>
        </p:txBody>
      </p:sp>
      <p:sp>
        <p:nvSpPr>
          <p:cNvPr id="8" name="Text 4"/>
          <p:cNvSpPr/>
          <p:nvPr/>
        </p:nvSpPr>
        <p:spPr>
          <a:xfrm>
            <a:off x="9937790" y="2679978"/>
            <a:ext cx="3898821" cy="1088708"/>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Optimized code, user-selectable modes, and resource-aware scheduling.</a:t>
            </a:r>
            <a:endParaRPr lang="en-US" sz="1750" dirty="0"/>
          </a:p>
        </p:txBody>
      </p:sp>
      <p:pic>
        <p:nvPicPr>
          <p:cNvPr id="9" name="Image 2" descr="preencoded.png"/>
          <p:cNvPicPr>
            <a:picLocks noChangeAspect="1"/>
          </p:cNvPicPr>
          <p:nvPr/>
        </p:nvPicPr>
        <p:blipFill>
          <a:blip r:embed="rId3"/>
          <a:stretch>
            <a:fillRect/>
          </a:stretch>
        </p:blipFill>
        <p:spPr>
          <a:xfrm>
            <a:off x="5032653" y="1922978"/>
            <a:ext cx="4564975" cy="4564975"/>
          </a:xfrm>
          <a:prstGeom prst="rect">
            <a:avLst/>
          </a:prstGeom>
        </p:spPr>
      </p:pic>
      <p:pic>
        <p:nvPicPr>
          <p:cNvPr id="10" name="Image 3" descr="preencoded.png"/>
          <p:cNvPicPr>
            <a:picLocks noChangeAspect="1"/>
          </p:cNvPicPr>
          <p:nvPr/>
        </p:nvPicPr>
        <p:blipFill>
          <a:blip r:embed="rId4"/>
          <a:stretch>
            <a:fillRect/>
          </a:stretch>
        </p:blipFill>
        <p:spPr>
          <a:xfrm>
            <a:off x="8452604" y="3074551"/>
            <a:ext cx="339328" cy="424220"/>
          </a:xfrm>
          <a:prstGeom prst="rect">
            <a:avLst/>
          </a:prstGeom>
        </p:spPr>
      </p:pic>
      <p:sp>
        <p:nvSpPr>
          <p:cNvPr id="11" name="Text 5"/>
          <p:cNvSpPr/>
          <p:nvPr/>
        </p:nvSpPr>
        <p:spPr>
          <a:xfrm>
            <a:off x="9937790" y="4642128"/>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Notification Fatigue</a:t>
            </a:r>
            <a:endParaRPr lang="en-US" sz="2200" dirty="0"/>
          </a:p>
        </p:txBody>
      </p:sp>
      <p:sp>
        <p:nvSpPr>
          <p:cNvPr id="12" name="Text 6"/>
          <p:cNvSpPr/>
          <p:nvPr/>
        </p:nvSpPr>
        <p:spPr>
          <a:xfrm>
            <a:off x="9937790" y="5132546"/>
            <a:ext cx="3898821" cy="1088708"/>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Smart triggers, customizable preferences, and minimal UI disruptions.</a:t>
            </a:r>
            <a:endParaRPr lang="en-US" sz="1750" dirty="0"/>
          </a:p>
        </p:txBody>
      </p:sp>
      <p:pic>
        <p:nvPicPr>
          <p:cNvPr id="13" name="Image 4" descr="preencoded.png"/>
          <p:cNvPicPr>
            <a:picLocks noChangeAspect="1"/>
          </p:cNvPicPr>
          <p:nvPr/>
        </p:nvPicPr>
        <p:blipFill>
          <a:blip r:embed="rId5"/>
          <a:stretch>
            <a:fillRect/>
          </a:stretch>
        </p:blipFill>
        <p:spPr>
          <a:xfrm>
            <a:off x="5032653" y="1922978"/>
            <a:ext cx="4564975" cy="4564975"/>
          </a:xfrm>
          <a:prstGeom prst="rect">
            <a:avLst/>
          </a:prstGeom>
        </p:spPr>
      </p:pic>
      <p:pic>
        <p:nvPicPr>
          <p:cNvPr id="14" name="Image 5" descr="preencoded.png"/>
          <p:cNvPicPr>
            <a:picLocks noChangeAspect="1"/>
          </p:cNvPicPr>
          <p:nvPr/>
        </p:nvPicPr>
        <p:blipFill>
          <a:blip r:embed="rId6"/>
          <a:stretch>
            <a:fillRect/>
          </a:stretch>
        </p:blipFill>
        <p:spPr>
          <a:xfrm>
            <a:off x="8064103" y="5300424"/>
            <a:ext cx="339328" cy="424220"/>
          </a:xfrm>
          <a:prstGeom prst="rect">
            <a:avLst/>
          </a:prstGeom>
        </p:spPr>
      </p:pic>
      <p:sp>
        <p:nvSpPr>
          <p:cNvPr id="15" name="Text 7"/>
          <p:cNvSpPr/>
          <p:nvPr/>
        </p:nvSpPr>
        <p:spPr>
          <a:xfrm>
            <a:off x="1857256" y="4823579"/>
            <a:ext cx="2835235" cy="354330"/>
          </a:xfrm>
          <a:prstGeom prst="rect">
            <a:avLst/>
          </a:prstGeom>
          <a:noFill/>
        </p:spPr>
        <p:txBody>
          <a:bodyPr wrap="none" lIns="0" tIns="0" rIns="0" bIns="0" rtlCol="0" anchor="t"/>
          <a:lstStyle/>
          <a:p>
            <a:pPr marL="0" indent="0" algn="r">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Trust and Awareness</a:t>
            </a:r>
            <a:endParaRPr lang="en-US" sz="2200" dirty="0"/>
          </a:p>
        </p:txBody>
      </p:sp>
      <p:sp>
        <p:nvSpPr>
          <p:cNvPr id="16" name="Text 8"/>
          <p:cNvSpPr/>
          <p:nvPr/>
        </p:nvSpPr>
        <p:spPr>
          <a:xfrm>
            <a:off x="793790" y="5313998"/>
            <a:ext cx="3898702" cy="725805"/>
          </a:xfrm>
          <a:prstGeom prst="rect">
            <a:avLst/>
          </a:prstGeom>
          <a:noFill/>
        </p:spPr>
        <p:txBody>
          <a:bodyPr wrap="square" lIns="0" tIns="0" rIns="0" bIns="0" rtlCol="0" anchor="t"/>
          <a:lstStyle/>
          <a:p>
            <a:pPr marL="0" indent="0" algn="r">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Educational onboarding, brand partnerships, and in-app support.</a:t>
            </a:r>
            <a:endParaRPr lang="en-US" sz="1750" dirty="0"/>
          </a:p>
        </p:txBody>
      </p:sp>
      <p:pic>
        <p:nvPicPr>
          <p:cNvPr id="17" name="Image 6" descr="preencoded.png"/>
          <p:cNvPicPr>
            <a:picLocks noChangeAspect="1"/>
          </p:cNvPicPr>
          <p:nvPr/>
        </p:nvPicPr>
        <p:blipFill>
          <a:blip r:embed="rId7"/>
          <a:stretch>
            <a:fillRect/>
          </a:stretch>
        </p:blipFill>
        <p:spPr>
          <a:xfrm>
            <a:off x="5032653" y="1922978"/>
            <a:ext cx="4564975" cy="4564975"/>
          </a:xfrm>
          <a:prstGeom prst="rect">
            <a:avLst/>
          </a:prstGeom>
        </p:spPr>
      </p:pic>
      <p:pic>
        <p:nvPicPr>
          <p:cNvPr id="18" name="Image 7" descr="preencoded.png"/>
          <p:cNvPicPr>
            <a:picLocks noChangeAspect="1"/>
          </p:cNvPicPr>
          <p:nvPr/>
        </p:nvPicPr>
        <p:blipFill>
          <a:blip r:embed="rId8"/>
          <a:stretch>
            <a:fillRect/>
          </a:stretch>
        </p:blipFill>
        <p:spPr>
          <a:xfrm>
            <a:off x="5838230" y="4911923"/>
            <a:ext cx="339328" cy="424220"/>
          </a:xfrm>
          <a:prstGeom prst="rect">
            <a:avLst/>
          </a:prstGeom>
        </p:spPr>
      </p:pic>
      <p:sp>
        <p:nvSpPr>
          <p:cNvPr id="19" name="Text 9"/>
          <p:cNvSpPr/>
          <p:nvPr/>
        </p:nvSpPr>
        <p:spPr>
          <a:xfrm>
            <a:off x="793790" y="6743105"/>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Understanding user reluctance is crucial to ensuring adoption and continuous engagement with the proposed mobile app. Key concerns include privacy, battery consumption, notification fatigue, trust, and resistance to change.</a:t>
            </a:r>
            <a:endParaRPr lang="en-US" sz="17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11085"/>
            <a:ext cx="5670590" cy="708779"/>
          </a:xfrm>
          <a:prstGeom prst="rect">
            <a:avLst/>
          </a:prstGeom>
          <a:noFill/>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Conclusion</a:t>
            </a:r>
            <a:endParaRPr lang="en-US" sz="4450" dirty="0"/>
          </a:p>
        </p:txBody>
      </p:sp>
      <p:sp>
        <p:nvSpPr>
          <p:cNvPr id="4" name="Text 1"/>
          <p:cNvSpPr/>
          <p:nvPr/>
        </p:nvSpPr>
        <p:spPr>
          <a:xfrm>
            <a:off x="793790" y="3060025"/>
            <a:ext cx="7556421" cy="1814513"/>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The data cleaning process ensured that the survey data was reliable, consistent, and ready for use in deriving software requirements. By addressing formatting inconsistencies, dealing with embedded delimiters, and validating data types, we built a strong foundation for requirement prioritization and stakeholder validation.</a:t>
            </a:r>
            <a:endParaRPr lang="en-US" sz="1750" dirty="0"/>
          </a:p>
        </p:txBody>
      </p:sp>
      <p:sp>
        <p:nvSpPr>
          <p:cNvPr id="5" name="Text 2"/>
          <p:cNvSpPr/>
          <p:nvPr/>
        </p:nvSpPr>
        <p:spPr>
          <a:xfrm>
            <a:off x="793790" y="5129689"/>
            <a:ext cx="7556421" cy="1088708"/>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This cleaned dataset is now a dependable source for modeling user behavior, informing feature development, and aligning mobile network improvements with real-world expectations.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41348"/>
            <a:ext cx="7638336" cy="708779"/>
          </a:xfrm>
          <a:prstGeom prst="rect">
            <a:avLst/>
          </a:prstGeom>
          <a:noFill/>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 Stakeholders</a:t>
            </a:r>
            <a:endParaRPr lang="en-US" sz="4450" dirty="0"/>
          </a:p>
        </p:txBody>
      </p:sp>
      <p:sp>
        <p:nvSpPr>
          <p:cNvPr id="3" name="Text 1"/>
          <p:cNvSpPr/>
          <p:nvPr/>
        </p:nvSpPr>
        <p:spPr>
          <a:xfrm>
            <a:off x="793790" y="3751263"/>
            <a:ext cx="3978116" cy="708660"/>
          </a:xfrm>
          <a:prstGeom prst="rect">
            <a:avLst/>
          </a:prstGeom>
          <a:noFill/>
        </p:spPr>
        <p:txBody>
          <a:bodyPr wrap="square" lIns="0" tIns="0" rIns="0" bIns="0" rtlCol="0" anchor="t"/>
          <a:lstStyle/>
          <a:p>
            <a:pPr marL="0" indent="0" algn="l">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Primary Internal Stakeholders</a:t>
            </a:r>
            <a:endParaRPr lang="en-US" sz="2200" dirty="0"/>
          </a:p>
        </p:txBody>
      </p:sp>
      <p:sp>
        <p:nvSpPr>
          <p:cNvPr id="4" name="Text 2"/>
          <p:cNvSpPr/>
          <p:nvPr/>
        </p:nvSpPr>
        <p:spPr>
          <a:xfrm>
            <a:off x="793155" y="4665147"/>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Investors</a:t>
            </a:r>
            <a:endParaRPr lang="en-US" sz="1750" dirty="0"/>
          </a:p>
        </p:txBody>
      </p:sp>
      <p:sp>
        <p:nvSpPr>
          <p:cNvPr id="5" name="Text 3"/>
          <p:cNvSpPr/>
          <p:nvPr/>
        </p:nvSpPr>
        <p:spPr>
          <a:xfrm>
            <a:off x="838875" y="5029875"/>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Owners</a:t>
            </a:r>
            <a:endParaRPr lang="en-US" sz="1750" dirty="0"/>
          </a:p>
        </p:txBody>
      </p:sp>
      <p:sp>
        <p:nvSpPr>
          <p:cNvPr id="6" name="Text 4"/>
          <p:cNvSpPr/>
          <p:nvPr/>
        </p:nvSpPr>
        <p:spPr>
          <a:xfrm>
            <a:off x="838875" y="5472073"/>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Boards of Directors</a:t>
            </a:r>
            <a:endParaRPr lang="en-US" sz="1750" dirty="0"/>
          </a:p>
        </p:txBody>
      </p:sp>
      <p:sp>
        <p:nvSpPr>
          <p:cNvPr id="7" name="Text 5"/>
          <p:cNvSpPr/>
          <p:nvPr/>
        </p:nvSpPr>
        <p:spPr>
          <a:xfrm>
            <a:off x="838875" y="5914271"/>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Company Leadership</a:t>
            </a:r>
            <a:endParaRPr lang="en-US" sz="1750" dirty="0"/>
          </a:p>
        </p:txBody>
      </p:sp>
      <p:sp>
        <p:nvSpPr>
          <p:cNvPr id="8" name="Text 6"/>
          <p:cNvSpPr/>
          <p:nvPr/>
        </p:nvSpPr>
        <p:spPr>
          <a:xfrm>
            <a:off x="838875" y="6356469"/>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Employees</a:t>
            </a:r>
            <a:endParaRPr lang="en-US" sz="1750" dirty="0"/>
          </a:p>
        </p:txBody>
      </p:sp>
      <p:sp>
        <p:nvSpPr>
          <p:cNvPr id="9" name="Text 7"/>
          <p:cNvSpPr/>
          <p:nvPr/>
        </p:nvSpPr>
        <p:spPr>
          <a:xfrm>
            <a:off x="5332928" y="3751263"/>
            <a:ext cx="3978116" cy="708660"/>
          </a:xfrm>
          <a:prstGeom prst="rect">
            <a:avLst/>
          </a:prstGeom>
          <a:noFill/>
        </p:spPr>
        <p:txBody>
          <a:bodyPr wrap="square" lIns="0" tIns="0" rIns="0" bIns="0" rtlCol="0" anchor="t"/>
          <a:lstStyle/>
          <a:p>
            <a:pPr marL="0" indent="0" algn="l">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Primary External Stakeholders</a:t>
            </a:r>
            <a:endParaRPr lang="en-US" sz="2200" dirty="0"/>
          </a:p>
        </p:txBody>
      </p:sp>
      <p:sp>
        <p:nvSpPr>
          <p:cNvPr id="10" name="Text 8"/>
          <p:cNvSpPr/>
          <p:nvPr/>
        </p:nvSpPr>
        <p:spPr>
          <a:xfrm>
            <a:off x="5332928" y="4656892"/>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Local Communities</a:t>
            </a:r>
            <a:endParaRPr lang="en-US" sz="1750" dirty="0"/>
          </a:p>
        </p:txBody>
      </p:sp>
      <p:sp>
        <p:nvSpPr>
          <p:cNvPr id="11" name="Text 9"/>
          <p:cNvSpPr/>
          <p:nvPr/>
        </p:nvSpPr>
        <p:spPr>
          <a:xfrm>
            <a:off x="5378013" y="5029875"/>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First Nations Groups</a:t>
            </a:r>
            <a:endParaRPr lang="en-US" sz="1750" dirty="0"/>
          </a:p>
        </p:txBody>
      </p:sp>
      <p:sp>
        <p:nvSpPr>
          <p:cNvPr id="12" name="Text 10"/>
          <p:cNvSpPr/>
          <p:nvPr/>
        </p:nvSpPr>
        <p:spPr>
          <a:xfrm>
            <a:off x="5378013" y="5472073"/>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Lenders</a:t>
            </a:r>
            <a:endParaRPr lang="en-US" sz="1750" dirty="0"/>
          </a:p>
        </p:txBody>
      </p:sp>
      <p:sp>
        <p:nvSpPr>
          <p:cNvPr id="13" name="Text 11"/>
          <p:cNvSpPr/>
          <p:nvPr/>
        </p:nvSpPr>
        <p:spPr>
          <a:xfrm>
            <a:off x="5378013" y="5914271"/>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Regulators and Government Bodies</a:t>
            </a:r>
            <a:endParaRPr lang="en-US" sz="1750" dirty="0"/>
          </a:p>
        </p:txBody>
      </p:sp>
      <p:sp>
        <p:nvSpPr>
          <p:cNvPr id="14" name="Text 12"/>
          <p:cNvSpPr/>
          <p:nvPr/>
        </p:nvSpPr>
        <p:spPr>
          <a:xfrm>
            <a:off x="9905722" y="3643948"/>
            <a:ext cx="3978116" cy="708660"/>
          </a:xfrm>
          <a:prstGeom prst="rect">
            <a:avLst/>
          </a:prstGeom>
          <a:noFill/>
        </p:spPr>
        <p:txBody>
          <a:bodyPr wrap="square" lIns="0" tIns="0" rIns="0" bIns="0" rtlCol="0" anchor="t"/>
          <a:lstStyle/>
          <a:p>
            <a:pPr marL="0" indent="0" algn="l">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Secondary External Stakeholders</a:t>
            </a:r>
            <a:endParaRPr lang="en-US" sz="2200" dirty="0"/>
          </a:p>
        </p:txBody>
      </p:sp>
      <p:sp>
        <p:nvSpPr>
          <p:cNvPr id="15" name="Text 13"/>
          <p:cNvSpPr/>
          <p:nvPr/>
        </p:nvSpPr>
        <p:spPr>
          <a:xfrm>
            <a:off x="9872067" y="4547672"/>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Customers</a:t>
            </a:r>
            <a:endParaRPr lang="en-US" sz="1750" dirty="0"/>
          </a:p>
        </p:txBody>
      </p:sp>
      <p:sp>
        <p:nvSpPr>
          <p:cNvPr id="16" name="Text 14"/>
          <p:cNvSpPr/>
          <p:nvPr/>
        </p:nvSpPr>
        <p:spPr>
          <a:xfrm>
            <a:off x="9917152" y="5029875"/>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Suppliers and Vendors</a:t>
            </a:r>
            <a:endParaRPr lang="en-US" sz="1750" dirty="0"/>
          </a:p>
        </p:txBody>
      </p:sp>
      <p:sp>
        <p:nvSpPr>
          <p:cNvPr id="17" name="Text 15"/>
          <p:cNvSpPr/>
          <p:nvPr/>
        </p:nvSpPr>
        <p:spPr>
          <a:xfrm>
            <a:off x="9917152" y="5472073"/>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Media Groups</a:t>
            </a:r>
            <a:endParaRPr lang="en-US" sz="1750" dirty="0"/>
          </a:p>
        </p:txBody>
      </p:sp>
      <p:sp>
        <p:nvSpPr>
          <p:cNvPr id="18" name="Text 16"/>
          <p:cNvSpPr/>
          <p:nvPr/>
        </p:nvSpPr>
        <p:spPr>
          <a:xfrm>
            <a:off x="9917152" y="5914271"/>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Trade Unions and Industry Bodies</a:t>
            </a:r>
            <a:endParaRPr lang="en-US" sz="1750" dirty="0"/>
          </a:p>
        </p:txBody>
      </p:sp>
      <p:sp>
        <p:nvSpPr>
          <p:cNvPr id="19" name="Text 17"/>
          <p:cNvSpPr/>
          <p:nvPr/>
        </p:nvSpPr>
        <p:spPr>
          <a:xfrm>
            <a:off x="9917152" y="6356469"/>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Interest Groups</a:t>
            </a:r>
            <a:endParaRPr lang="en-US" sz="1750" dirty="0"/>
          </a:p>
        </p:txBody>
      </p:sp>
      <p:sp>
        <p:nvSpPr>
          <p:cNvPr id="20" name="Text 18"/>
          <p:cNvSpPr/>
          <p:nvPr/>
        </p:nvSpPr>
        <p:spPr>
          <a:xfrm>
            <a:off x="806490" y="2014458"/>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Stakeholders are individuals or groups with an interest in an organization's success. Understanding stakeholders is crucial for project success. By conducting a stakeholder analysis, organizations can prioritize, tailor communication, and analyze influence.</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155531" y="558165"/>
            <a:ext cx="7805738" cy="1194673"/>
          </a:xfrm>
          <a:prstGeom prst="rect">
            <a:avLst/>
          </a:prstGeom>
          <a:noFill/>
        </p:spPr>
        <p:txBody>
          <a:bodyPr wrap="square" lIns="0" tIns="0" rIns="0" bIns="0" rtlCol="0" anchor="t"/>
          <a:lstStyle/>
          <a:p>
            <a:pPr marL="0" indent="0" algn="l">
              <a:lnSpc>
                <a:spcPts val="4700"/>
              </a:lnSpc>
              <a:buNone/>
            </a:pPr>
            <a:r>
              <a:rPr lang="en-US" sz="3750" b="1" dirty="0">
                <a:solidFill>
                  <a:srgbClr val="231971"/>
                </a:solidFill>
                <a:latin typeface="Outfit Extra Bold" pitchFamily="34" charset="0"/>
                <a:ea typeface="Outfit Extra Bold" pitchFamily="34" charset="-122"/>
                <a:cs typeface="Outfit Extra Bold" pitchFamily="34" charset="-120"/>
              </a:rPr>
              <a:t>Stakeholders Involved in This Project</a:t>
            </a:r>
            <a:endParaRPr lang="en-US" sz="3750" dirty="0"/>
          </a:p>
        </p:txBody>
      </p:sp>
      <p:sp>
        <p:nvSpPr>
          <p:cNvPr id="4" name="Shape 1"/>
          <p:cNvSpPr/>
          <p:nvPr/>
        </p:nvSpPr>
        <p:spPr>
          <a:xfrm>
            <a:off x="6155531" y="2254567"/>
            <a:ext cx="430173" cy="430173"/>
          </a:xfrm>
          <a:prstGeom prst="roundRect">
            <a:avLst>
              <a:gd name="adj" fmla="val 18667"/>
            </a:avLst>
          </a:prstGeom>
          <a:solidFill>
            <a:srgbClr val="E9E6FA"/>
          </a:solidFill>
          <a:ln w="7620">
            <a:solidFill>
              <a:srgbClr val="BDB8DF"/>
            </a:solidFill>
            <a:prstDash val="solid"/>
          </a:ln>
        </p:spPr>
      </p:sp>
      <p:pic>
        <p:nvPicPr>
          <p:cNvPr id="5" name="Image 1" descr="preencoded.png"/>
          <p:cNvPicPr>
            <a:picLocks noChangeAspect="1"/>
          </p:cNvPicPr>
          <p:nvPr/>
        </p:nvPicPr>
        <p:blipFill>
          <a:blip r:embed="rId1"/>
          <a:stretch>
            <a:fillRect/>
          </a:stretch>
        </p:blipFill>
        <p:spPr>
          <a:xfrm>
            <a:off x="6227207" y="2290405"/>
            <a:ext cx="286703" cy="358378"/>
          </a:xfrm>
          <a:prstGeom prst="rect">
            <a:avLst/>
          </a:prstGeom>
        </p:spPr>
      </p:pic>
      <p:sp>
        <p:nvSpPr>
          <p:cNvPr id="6" name="Text 2"/>
          <p:cNvSpPr/>
          <p:nvPr/>
        </p:nvSpPr>
        <p:spPr>
          <a:xfrm>
            <a:off x="6776799" y="2254567"/>
            <a:ext cx="3186113" cy="597218"/>
          </a:xfrm>
          <a:prstGeom prst="rect">
            <a:avLst/>
          </a:prstGeom>
          <a:noFill/>
        </p:spPr>
        <p:txBody>
          <a:bodyPr wrap="square" lIns="0" tIns="0" rIns="0" bIns="0" rtlCol="0" anchor="t"/>
          <a:lstStyle/>
          <a:p>
            <a:pPr marL="0" indent="0" algn="l">
              <a:lnSpc>
                <a:spcPts val="2350"/>
              </a:lnSpc>
              <a:buNone/>
            </a:pPr>
            <a:r>
              <a:rPr lang="en-US" sz="1850" b="1" dirty="0">
                <a:solidFill>
                  <a:srgbClr val="2A2742"/>
                </a:solidFill>
                <a:latin typeface="Outfit Extra Bold" pitchFamily="34" charset="0"/>
                <a:ea typeface="Outfit Extra Bold" pitchFamily="34" charset="-122"/>
                <a:cs typeface="Outfit Extra Bold" pitchFamily="34" charset="-120"/>
              </a:rPr>
              <a:t>Mobile Network Subscribers (End Users)</a:t>
            </a:r>
            <a:endParaRPr lang="en-US" sz="1850" dirty="0"/>
          </a:p>
        </p:txBody>
      </p:sp>
      <p:sp>
        <p:nvSpPr>
          <p:cNvPr id="7" name="Text 3"/>
          <p:cNvSpPr/>
          <p:nvPr/>
        </p:nvSpPr>
        <p:spPr>
          <a:xfrm>
            <a:off x="6776799" y="2966442"/>
            <a:ext cx="3186113" cy="1835229"/>
          </a:xfrm>
          <a:prstGeom prst="rect">
            <a:avLst/>
          </a:prstGeom>
          <a:noFill/>
        </p:spPr>
        <p:txBody>
          <a:bodyPr wrap="square" lIns="0" tIns="0" rIns="0" bIns="0" rtlCol="0" anchor="t"/>
          <a:lstStyle/>
          <a:p>
            <a:pPr marL="0" indent="0" algn="l">
              <a:lnSpc>
                <a:spcPts val="2400"/>
              </a:lnSpc>
              <a:buNone/>
            </a:pPr>
            <a:r>
              <a:rPr lang="en-US" sz="1500" dirty="0">
                <a:solidFill>
                  <a:srgbClr val="2A2742"/>
                </a:solidFill>
                <a:latin typeface="Arimo" panose="020B0604020202020204" pitchFamily="34" charset="0"/>
                <a:ea typeface="Arimo" panose="020B0604020202020204" pitchFamily="34" charset="-122"/>
                <a:cs typeface="Arimo" panose="020B0604020202020204" pitchFamily="34" charset="-120"/>
              </a:rPr>
              <a:t>Core target audience who will install and use the app, providing subjective feedback and allowing data collection. User adoption depends on usability, transparency, and data privacy.</a:t>
            </a:r>
            <a:endParaRPr lang="en-US" sz="1500" dirty="0"/>
          </a:p>
        </p:txBody>
      </p:sp>
      <p:sp>
        <p:nvSpPr>
          <p:cNvPr id="8" name="Shape 4"/>
          <p:cNvSpPr/>
          <p:nvPr/>
        </p:nvSpPr>
        <p:spPr>
          <a:xfrm>
            <a:off x="10154007" y="2254567"/>
            <a:ext cx="430173" cy="430173"/>
          </a:xfrm>
          <a:prstGeom prst="roundRect">
            <a:avLst>
              <a:gd name="adj" fmla="val 18667"/>
            </a:avLst>
          </a:prstGeom>
          <a:solidFill>
            <a:srgbClr val="E9E6FA"/>
          </a:solidFill>
          <a:ln w="7620">
            <a:solidFill>
              <a:srgbClr val="BDB8DF"/>
            </a:solidFill>
            <a:prstDash val="solid"/>
          </a:ln>
        </p:spPr>
      </p:sp>
      <p:pic>
        <p:nvPicPr>
          <p:cNvPr id="9" name="Image 2" descr="preencoded.png"/>
          <p:cNvPicPr>
            <a:picLocks noChangeAspect="1"/>
          </p:cNvPicPr>
          <p:nvPr/>
        </p:nvPicPr>
        <p:blipFill>
          <a:blip r:embed="rId2"/>
          <a:stretch>
            <a:fillRect/>
          </a:stretch>
        </p:blipFill>
        <p:spPr>
          <a:xfrm>
            <a:off x="10225683" y="2290405"/>
            <a:ext cx="286703" cy="358378"/>
          </a:xfrm>
          <a:prstGeom prst="rect">
            <a:avLst/>
          </a:prstGeom>
        </p:spPr>
      </p:pic>
      <p:sp>
        <p:nvSpPr>
          <p:cNvPr id="10" name="Text 5"/>
          <p:cNvSpPr/>
          <p:nvPr/>
        </p:nvSpPr>
        <p:spPr>
          <a:xfrm>
            <a:off x="10775275" y="2254567"/>
            <a:ext cx="3186113" cy="597218"/>
          </a:xfrm>
          <a:prstGeom prst="rect">
            <a:avLst/>
          </a:prstGeom>
          <a:noFill/>
        </p:spPr>
        <p:txBody>
          <a:bodyPr wrap="square" lIns="0" tIns="0" rIns="0" bIns="0" rtlCol="0" anchor="t"/>
          <a:lstStyle/>
          <a:p>
            <a:pPr marL="0" indent="0" algn="l">
              <a:lnSpc>
                <a:spcPts val="2350"/>
              </a:lnSpc>
              <a:buNone/>
            </a:pPr>
            <a:r>
              <a:rPr lang="en-US" sz="1850" b="1" dirty="0">
                <a:solidFill>
                  <a:srgbClr val="2A2742"/>
                </a:solidFill>
                <a:latin typeface="Outfit Extra Bold" pitchFamily="34" charset="0"/>
                <a:ea typeface="Outfit Extra Bold" pitchFamily="34" charset="-122"/>
                <a:cs typeface="Outfit Extra Bold" pitchFamily="34" charset="-120"/>
              </a:rPr>
              <a:t>Mobile Network Operators (e.g., MTN, Orange)</a:t>
            </a:r>
            <a:endParaRPr lang="en-US" sz="1850" dirty="0"/>
          </a:p>
        </p:txBody>
      </p:sp>
      <p:sp>
        <p:nvSpPr>
          <p:cNvPr id="11" name="Text 6"/>
          <p:cNvSpPr/>
          <p:nvPr/>
        </p:nvSpPr>
        <p:spPr>
          <a:xfrm>
            <a:off x="10775275" y="2966442"/>
            <a:ext cx="3186113" cy="1835229"/>
          </a:xfrm>
          <a:prstGeom prst="rect">
            <a:avLst/>
          </a:prstGeom>
          <a:noFill/>
        </p:spPr>
        <p:txBody>
          <a:bodyPr wrap="square" lIns="0" tIns="0" rIns="0" bIns="0" rtlCol="0" anchor="t"/>
          <a:lstStyle/>
          <a:p>
            <a:pPr marL="0" indent="0" algn="l">
              <a:lnSpc>
                <a:spcPts val="2400"/>
              </a:lnSpc>
              <a:buNone/>
            </a:pPr>
            <a:r>
              <a:rPr lang="en-US" sz="1500" dirty="0">
                <a:solidFill>
                  <a:srgbClr val="2A2742"/>
                </a:solidFill>
                <a:latin typeface="Arimo" panose="020B0604020202020204" pitchFamily="34" charset="0"/>
                <a:ea typeface="Arimo" panose="020B0604020202020204" pitchFamily="34" charset="-122"/>
                <a:cs typeface="Arimo" panose="020B0604020202020204" pitchFamily="34" charset="-120"/>
              </a:rPr>
              <a:t>Responsible for delivering mobile services, gaining insights into user QoE, optimizing network infrastructure, and improving customer satisfaction. Collaboration and transparency are critical.</a:t>
            </a:r>
            <a:endParaRPr lang="en-US" sz="1500" dirty="0"/>
          </a:p>
        </p:txBody>
      </p:sp>
      <p:sp>
        <p:nvSpPr>
          <p:cNvPr id="12" name="Shape 7"/>
          <p:cNvSpPr/>
          <p:nvPr/>
        </p:nvSpPr>
        <p:spPr>
          <a:xfrm>
            <a:off x="6155531" y="5207794"/>
            <a:ext cx="430173" cy="430173"/>
          </a:xfrm>
          <a:prstGeom prst="roundRect">
            <a:avLst>
              <a:gd name="adj" fmla="val 18667"/>
            </a:avLst>
          </a:prstGeom>
          <a:solidFill>
            <a:srgbClr val="E9E6FA"/>
          </a:solidFill>
          <a:ln w="7620">
            <a:solidFill>
              <a:srgbClr val="BDB8DF"/>
            </a:solidFill>
            <a:prstDash val="solid"/>
          </a:ln>
        </p:spPr>
      </p:sp>
      <p:pic>
        <p:nvPicPr>
          <p:cNvPr id="13" name="Image 3" descr="preencoded.png"/>
          <p:cNvPicPr>
            <a:picLocks noChangeAspect="1"/>
          </p:cNvPicPr>
          <p:nvPr/>
        </p:nvPicPr>
        <p:blipFill>
          <a:blip r:embed="rId3"/>
          <a:stretch>
            <a:fillRect/>
          </a:stretch>
        </p:blipFill>
        <p:spPr>
          <a:xfrm>
            <a:off x="6227207" y="5243632"/>
            <a:ext cx="286703" cy="358378"/>
          </a:xfrm>
          <a:prstGeom prst="rect">
            <a:avLst/>
          </a:prstGeom>
        </p:spPr>
      </p:pic>
      <p:sp>
        <p:nvSpPr>
          <p:cNvPr id="14" name="Text 8"/>
          <p:cNvSpPr/>
          <p:nvPr/>
        </p:nvSpPr>
        <p:spPr>
          <a:xfrm>
            <a:off x="6776799" y="5207794"/>
            <a:ext cx="4359116" cy="298609"/>
          </a:xfrm>
          <a:prstGeom prst="rect">
            <a:avLst/>
          </a:prstGeom>
          <a:noFill/>
        </p:spPr>
        <p:txBody>
          <a:bodyPr wrap="none" lIns="0" tIns="0" rIns="0" bIns="0" rtlCol="0" anchor="t"/>
          <a:lstStyle/>
          <a:p>
            <a:pPr marL="0" indent="0" algn="l">
              <a:lnSpc>
                <a:spcPts val="2350"/>
              </a:lnSpc>
              <a:buNone/>
            </a:pPr>
            <a:r>
              <a:rPr lang="en-US" sz="1850" b="1" dirty="0">
                <a:solidFill>
                  <a:srgbClr val="2A2742"/>
                </a:solidFill>
                <a:latin typeface="Outfit Extra Bold" pitchFamily="34" charset="0"/>
                <a:ea typeface="Outfit Extra Bold" pitchFamily="34" charset="-122"/>
                <a:cs typeface="Outfit Extra Bold" pitchFamily="34" charset="-120"/>
              </a:rPr>
              <a:t>Telecommunications Regulatory Bodies</a:t>
            </a:r>
            <a:endParaRPr lang="en-US" sz="1850" dirty="0"/>
          </a:p>
        </p:txBody>
      </p:sp>
      <p:sp>
        <p:nvSpPr>
          <p:cNvPr id="15" name="Text 9"/>
          <p:cNvSpPr/>
          <p:nvPr/>
        </p:nvSpPr>
        <p:spPr>
          <a:xfrm>
            <a:off x="6776799" y="5621060"/>
            <a:ext cx="7184469" cy="917615"/>
          </a:xfrm>
          <a:prstGeom prst="rect">
            <a:avLst/>
          </a:prstGeom>
          <a:noFill/>
        </p:spPr>
        <p:txBody>
          <a:bodyPr wrap="square" lIns="0" tIns="0" rIns="0" bIns="0" rtlCol="0" anchor="t"/>
          <a:lstStyle/>
          <a:p>
            <a:pPr marL="0" indent="0" algn="l">
              <a:lnSpc>
                <a:spcPts val="2400"/>
              </a:lnSpc>
              <a:buNone/>
            </a:pPr>
            <a:r>
              <a:rPr lang="en-US" sz="1500" dirty="0">
                <a:solidFill>
                  <a:srgbClr val="2A2742"/>
                </a:solidFill>
                <a:latin typeface="Arimo" panose="020B0604020202020204" pitchFamily="34" charset="0"/>
                <a:ea typeface="Arimo" panose="020B0604020202020204" pitchFamily="34" charset="-122"/>
                <a:cs typeface="Arimo" panose="020B0604020202020204" pitchFamily="34" charset="-120"/>
              </a:rPr>
              <a:t>Oversee mobile service standards, protect consumer rights, ensure project alignment with laws, and support evidence-based policies. Their endorsement boosts public trust.</a:t>
            </a:r>
            <a:endParaRPr lang="en-US" sz="1500" dirty="0"/>
          </a:p>
        </p:txBody>
      </p:sp>
      <p:sp>
        <p:nvSpPr>
          <p:cNvPr id="16" name="Text 10"/>
          <p:cNvSpPr/>
          <p:nvPr/>
        </p:nvSpPr>
        <p:spPr>
          <a:xfrm>
            <a:off x="6155531" y="6753701"/>
            <a:ext cx="7805738" cy="917615"/>
          </a:xfrm>
          <a:prstGeom prst="rect">
            <a:avLst/>
          </a:prstGeom>
          <a:noFill/>
        </p:spPr>
        <p:txBody>
          <a:bodyPr wrap="square" lIns="0" tIns="0" rIns="0" bIns="0" rtlCol="0" anchor="t"/>
          <a:lstStyle/>
          <a:p>
            <a:pPr marL="0" indent="0" algn="l">
              <a:lnSpc>
                <a:spcPts val="2400"/>
              </a:lnSpc>
              <a:buNone/>
            </a:pPr>
            <a:r>
              <a:rPr lang="en-US" sz="1500" dirty="0">
                <a:solidFill>
                  <a:srgbClr val="2A2742"/>
                </a:solidFill>
                <a:latin typeface="Arimo" panose="020B0604020202020204" pitchFamily="34" charset="0"/>
                <a:ea typeface="Arimo" panose="020B0604020202020204" pitchFamily="34" charset="-122"/>
                <a:cs typeface="Arimo" panose="020B0604020202020204" pitchFamily="34" charset="-120"/>
              </a:rPr>
              <a:t>Primary stakeholders include mobile network subscribers and operators. Secondary stakeholders include telecommunications regulatory bodies, mobile app developers, researchers, and privacy advocates.</a:t>
            </a:r>
            <a:endParaRPr lang="en-US" sz="1500" dirty="0"/>
          </a:p>
        </p:txBody>
      </p:sp>
      <p:pic>
        <p:nvPicPr>
          <p:cNvPr id="17" name="Picture 16"/>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57701" y="722114"/>
            <a:ext cx="7705011" cy="587216"/>
          </a:xfrm>
          <a:prstGeom prst="rect">
            <a:avLst/>
          </a:prstGeom>
          <a:noFill/>
        </p:spPr>
        <p:txBody>
          <a:bodyPr wrap="none" lIns="0" tIns="0" rIns="0" bIns="0" rtlCol="0" anchor="t"/>
          <a:lstStyle/>
          <a:p>
            <a:pPr marL="0" indent="0" algn="l">
              <a:lnSpc>
                <a:spcPts val="4600"/>
              </a:lnSpc>
              <a:buNone/>
            </a:pPr>
            <a:r>
              <a:rPr lang="en-US" sz="3650" b="1" dirty="0">
                <a:solidFill>
                  <a:srgbClr val="231971"/>
                </a:solidFill>
                <a:latin typeface="Outfit Extra Bold" pitchFamily="34" charset="0"/>
                <a:ea typeface="Outfit Extra Bold" pitchFamily="34" charset="-122"/>
                <a:cs typeface="Outfit Extra Bold" pitchFamily="34" charset="-120"/>
              </a:rPr>
              <a:t>Requirement Gathering Techniques</a:t>
            </a:r>
            <a:endParaRPr lang="en-US" sz="3650" dirty="0"/>
          </a:p>
        </p:txBody>
      </p:sp>
      <p:pic>
        <p:nvPicPr>
          <p:cNvPr id="4" name="Image 1" descr="preencoded.png"/>
          <p:cNvPicPr>
            <a:picLocks noChangeAspect="1"/>
          </p:cNvPicPr>
          <p:nvPr/>
        </p:nvPicPr>
        <p:blipFill>
          <a:blip r:embed="rId2"/>
          <a:stretch>
            <a:fillRect/>
          </a:stretch>
        </p:blipFill>
        <p:spPr>
          <a:xfrm>
            <a:off x="657066" y="2864961"/>
            <a:ext cx="939641" cy="1127522"/>
          </a:xfrm>
          <a:prstGeom prst="rect">
            <a:avLst/>
          </a:prstGeom>
        </p:spPr>
      </p:pic>
      <p:sp>
        <p:nvSpPr>
          <p:cNvPr id="5" name="Text 1"/>
          <p:cNvSpPr/>
          <p:nvPr/>
        </p:nvSpPr>
        <p:spPr>
          <a:xfrm>
            <a:off x="1878528" y="3052842"/>
            <a:ext cx="2349103" cy="293608"/>
          </a:xfrm>
          <a:prstGeom prst="rect">
            <a:avLst/>
          </a:prstGeom>
          <a:noFill/>
        </p:spPr>
        <p:txBody>
          <a:bodyPr wrap="none" lIns="0" tIns="0" rIns="0" bIns="0" rtlCol="0" anchor="t"/>
          <a:lstStyle/>
          <a:p>
            <a:pPr marL="0" indent="0" algn="l">
              <a:lnSpc>
                <a:spcPts val="2300"/>
              </a:lnSpc>
              <a:buNone/>
            </a:pPr>
            <a:r>
              <a:rPr lang="en-US" sz="1800" b="1" dirty="0">
                <a:solidFill>
                  <a:srgbClr val="2A2742"/>
                </a:solidFill>
                <a:latin typeface="Outfit Extra Bold" pitchFamily="34" charset="0"/>
                <a:ea typeface="Outfit Extra Bold" pitchFamily="34" charset="-122"/>
                <a:cs typeface="Outfit Extra Bold" pitchFamily="34" charset="-120"/>
              </a:rPr>
              <a:t>Interviews</a:t>
            </a:r>
            <a:endParaRPr lang="en-US" sz="1800" dirty="0"/>
          </a:p>
        </p:txBody>
      </p:sp>
      <p:sp>
        <p:nvSpPr>
          <p:cNvPr id="6" name="Text 2"/>
          <p:cNvSpPr/>
          <p:nvPr/>
        </p:nvSpPr>
        <p:spPr>
          <a:xfrm>
            <a:off x="1878528" y="3459202"/>
            <a:ext cx="6607135" cy="300514"/>
          </a:xfrm>
          <a:prstGeom prst="rect">
            <a:avLst/>
          </a:prstGeom>
          <a:noFill/>
        </p:spPr>
        <p:txBody>
          <a:bodyPr wrap="none" lIns="0" tIns="0" rIns="0" bIns="0" rtlCol="0" anchor="t"/>
          <a:lstStyle/>
          <a:p>
            <a:pPr marL="0" indent="0" algn="l">
              <a:lnSpc>
                <a:spcPts val="2350"/>
              </a:lnSpc>
              <a:buNone/>
            </a:pPr>
            <a:r>
              <a:rPr lang="en-US" sz="1450" dirty="0">
                <a:solidFill>
                  <a:srgbClr val="2A2742"/>
                </a:solidFill>
                <a:latin typeface="Arimo" panose="020B0604020202020204" pitchFamily="34" charset="0"/>
                <a:ea typeface="Arimo" panose="020B0604020202020204" pitchFamily="34" charset="-122"/>
                <a:cs typeface="Arimo" panose="020B0604020202020204" pitchFamily="34" charset="-120"/>
              </a:rPr>
              <a:t>Direct communication with stakeholders to gather expectations and needs.</a:t>
            </a:r>
            <a:endParaRPr lang="en-US" sz="1450" dirty="0"/>
          </a:p>
        </p:txBody>
      </p:sp>
      <p:pic>
        <p:nvPicPr>
          <p:cNvPr id="7" name="Image 2" descr="preencoded.png"/>
          <p:cNvPicPr>
            <a:picLocks noChangeAspect="1"/>
          </p:cNvPicPr>
          <p:nvPr/>
        </p:nvPicPr>
        <p:blipFill>
          <a:blip r:embed="rId3"/>
          <a:stretch>
            <a:fillRect/>
          </a:stretch>
        </p:blipFill>
        <p:spPr>
          <a:xfrm>
            <a:off x="657066" y="3992483"/>
            <a:ext cx="939641" cy="1127522"/>
          </a:xfrm>
          <a:prstGeom prst="rect">
            <a:avLst/>
          </a:prstGeom>
        </p:spPr>
      </p:pic>
      <p:sp>
        <p:nvSpPr>
          <p:cNvPr id="8" name="Text 3"/>
          <p:cNvSpPr/>
          <p:nvPr/>
        </p:nvSpPr>
        <p:spPr>
          <a:xfrm>
            <a:off x="1878528" y="4180364"/>
            <a:ext cx="2622709" cy="293608"/>
          </a:xfrm>
          <a:prstGeom prst="rect">
            <a:avLst/>
          </a:prstGeom>
          <a:noFill/>
        </p:spPr>
        <p:txBody>
          <a:bodyPr wrap="none" lIns="0" tIns="0" rIns="0" bIns="0" rtlCol="0" anchor="t"/>
          <a:lstStyle/>
          <a:p>
            <a:pPr marL="0" indent="0" algn="l">
              <a:lnSpc>
                <a:spcPts val="2300"/>
              </a:lnSpc>
              <a:buNone/>
            </a:pPr>
            <a:r>
              <a:rPr lang="en-US" sz="1800" b="1" dirty="0">
                <a:solidFill>
                  <a:srgbClr val="2A2742"/>
                </a:solidFill>
                <a:latin typeface="Outfit Extra Bold" pitchFamily="34" charset="0"/>
                <a:ea typeface="Outfit Extra Bold" pitchFamily="34" charset="-122"/>
                <a:cs typeface="Outfit Extra Bold" pitchFamily="34" charset="-120"/>
              </a:rPr>
              <a:t>Surveys/Questionnaires</a:t>
            </a:r>
            <a:endParaRPr lang="en-US" sz="1800" dirty="0"/>
          </a:p>
        </p:txBody>
      </p:sp>
      <p:sp>
        <p:nvSpPr>
          <p:cNvPr id="9" name="Text 4"/>
          <p:cNvSpPr/>
          <p:nvPr/>
        </p:nvSpPr>
        <p:spPr>
          <a:xfrm>
            <a:off x="1878528" y="4586724"/>
            <a:ext cx="6607135" cy="300514"/>
          </a:xfrm>
          <a:prstGeom prst="rect">
            <a:avLst/>
          </a:prstGeom>
          <a:noFill/>
        </p:spPr>
        <p:txBody>
          <a:bodyPr wrap="none" lIns="0" tIns="0" rIns="0" bIns="0" rtlCol="0" anchor="t"/>
          <a:lstStyle/>
          <a:p>
            <a:pPr marL="0" indent="0" algn="l">
              <a:lnSpc>
                <a:spcPts val="2350"/>
              </a:lnSpc>
              <a:buNone/>
            </a:pPr>
            <a:r>
              <a:rPr lang="en-US" sz="1450" dirty="0">
                <a:solidFill>
                  <a:srgbClr val="2A2742"/>
                </a:solidFill>
                <a:latin typeface="Arimo" panose="020B0604020202020204" pitchFamily="34" charset="0"/>
                <a:ea typeface="Arimo" panose="020B0604020202020204" pitchFamily="34" charset="-122"/>
                <a:cs typeface="Arimo" panose="020B0604020202020204" pitchFamily="34" charset="-120"/>
              </a:rPr>
              <a:t>Distributing pre-designed questions to a large group of stakeholders.</a:t>
            </a:r>
            <a:endParaRPr lang="en-US" sz="1450" dirty="0"/>
          </a:p>
        </p:txBody>
      </p:sp>
      <p:pic>
        <p:nvPicPr>
          <p:cNvPr id="10" name="Image 3" descr="preencoded.png"/>
          <p:cNvPicPr>
            <a:picLocks noChangeAspect="1"/>
          </p:cNvPicPr>
          <p:nvPr/>
        </p:nvPicPr>
        <p:blipFill>
          <a:blip r:embed="rId4"/>
          <a:stretch>
            <a:fillRect/>
          </a:stretch>
        </p:blipFill>
        <p:spPr>
          <a:xfrm>
            <a:off x="657066" y="5120005"/>
            <a:ext cx="939641" cy="1127522"/>
          </a:xfrm>
          <a:prstGeom prst="rect">
            <a:avLst/>
          </a:prstGeom>
        </p:spPr>
      </p:pic>
      <p:sp>
        <p:nvSpPr>
          <p:cNvPr id="11" name="Text 5"/>
          <p:cNvSpPr/>
          <p:nvPr/>
        </p:nvSpPr>
        <p:spPr>
          <a:xfrm>
            <a:off x="1878528" y="5307886"/>
            <a:ext cx="2349103" cy="293608"/>
          </a:xfrm>
          <a:prstGeom prst="rect">
            <a:avLst/>
          </a:prstGeom>
          <a:noFill/>
        </p:spPr>
        <p:txBody>
          <a:bodyPr wrap="none" lIns="0" tIns="0" rIns="0" bIns="0" rtlCol="0" anchor="t"/>
          <a:lstStyle/>
          <a:p>
            <a:pPr marL="0" indent="0" algn="l">
              <a:lnSpc>
                <a:spcPts val="2300"/>
              </a:lnSpc>
              <a:buNone/>
            </a:pPr>
            <a:r>
              <a:rPr lang="en-US" sz="1800" b="1" dirty="0">
                <a:solidFill>
                  <a:srgbClr val="2A2742"/>
                </a:solidFill>
                <a:latin typeface="Outfit Extra Bold" pitchFamily="34" charset="0"/>
                <a:ea typeface="Outfit Extra Bold" pitchFamily="34" charset="-122"/>
                <a:cs typeface="Outfit Extra Bold" pitchFamily="34" charset="-120"/>
              </a:rPr>
              <a:t>Workshops</a:t>
            </a:r>
            <a:endParaRPr lang="en-US" sz="1800" dirty="0"/>
          </a:p>
        </p:txBody>
      </p:sp>
      <p:sp>
        <p:nvSpPr>
          <p:cNvPr id="12" name="Text 6"/>
          <p:cNvSpPr/>
          <p:nvPr/>
        </p:nvSpPr>
        <p:spPr>
          <a:xfrm>
            <a:off x="1878528" y="5714246"/>
            <a:ext cx="6607135" cy="300514"/>
          </a:xfrm>
          <a:prstGeom prst="rect">
            <a:avLst/>
          </a:prstGeom>
          <a:noFill/>
        </p:spPr>
        <p:txBody>
          <a:bodyPr wrap="none" lIns="0" tIns="0" rIns="0" bIns="0" rtlCol="0" anchor="t"/>
          <a:lstStyle/>
          <a:p>
            <a:pPr marL="0" indent="0" algn="l">
              <a:lnSpc>
                <a:spcPts val="2350"/>
              </a:lnSpc>
              <a:buNone/>
            </a:pPr>
            <a:r>
              <a:rPr lang="en-US" sz="1450" dirty="0">
                <a:solidFill>
                  <a:srgbClr val="2A2742"/>
                </a:solidFill>
                <a:latin typeface="Arimo" panose="020B0604020202020204" pitchFamily="34" charset="0"/>
                <a:ea typeface="Arimo" panose="020B0604020202020204" pitchFamily="34" charset="-122"/>
                <a:cs typeface="Arimo" panose="020B0604020202020204" pitchFamily="34" charset="-120"/>
              </a:rPr>
              <a:t>Group discussions to extract, discuss, and prioritize requirements.</a:t>
            </a:r>
            <a:endParaRPr lang="en-US" sz="1450" dirty="0"/>
          </a:p>
        </p:txBody>
      </p:sp>
      <p:pic>
        <p:nvPicPr>
          <p:cNvPr id="13" name="Image 4" descr="preencoded.png"/>
          <p:cNvPicPr>
            <a:picLocks noChangeAspect="1"/>
          </p:cNvPicPr>
          <p:nvPr/>
        </p:nvPicPr>
        <p:blipFill>
          <a:blip r:embed="rId5"/>
          <a:stretch>
            <a:fillRect/>
          </a:stretch>
        </p:blipFill>
        <p:spPr>
          <a:xfrm>
            <a:off x="657066" y="6247527"/>
            <a:ext cx="939641" cy="1127522"/>
          </a:xfrm>
          <a:prstGeom prst="rect">
            <a:avLst/>
          </a:prstGeom>
        </p:spPr>
      </p:pic>
      <p:sp>
        <p:nvSpPr>
          <p:cNvPr id="14" name="Text 7"/>
          <p:cNvSpPr/>
          <p:nvPr/>
        </p:nvSpPr>
        <p:spPr>
          <a:xfrm>
            <a:off x="1878528" y="6435408"/>
            <a:ext cx="2349103" cy="293608"/>
          </a:xfrm>
          <a:prstGeom prst="rect">
            <a:avLst/>
          </a:prstGeom>
          <a:noFill/>
        </p:spPr>
        <p:txBody>
          <a:bodyPr wrap="none" lIns="0" tIns="0" rIns="0" bIns="0" rtlCol="0" anchor="t"/>
          <a:lstStyle/>
          <a:p>
            <a:pPr marL="0" indent="0" algn="l">
              <a:lnSpc>
                <a:spcPts val="2300"/>
              </a:lnSpc>
              <a:buNone/>
            </a:pPr>
            <a:r>
              <a:rPr lang="en-US" sz="1800" b="1" dirty="0">
                <a:solidFill>
                  <a:srgbClr val="2A2742"/>
                </a:solidFill>
                <a:latin typeface="Outfit Extra Bold" pitchFamily="34" charset="0"/>
                <a:ea typeface="Outfit Extra Bold" pitchFamily="34" charset="-122"/>
                <a:cs typeface="Outfit Extra Bold" pitchFamily="34" charset="-120"/>
              </a:rPr>
              <a:t>Observation</a:t>
            </a:r>
            <a:endParaRPr lang="en-US" sz="1800" dirty="0"/>
          </a:p>
        </p:txBody>
      </p:sp>
      <p:sp>
        <p:nvSpPr>
          <p:cNvPr id="15" name="Text 8"/>
          <p:cNvSpPr/>
          <p:nvPr/>
        </p:nvSpPr>
        <p:spPr>
          <a:xfrm>
            <a:off x="1878528" y="6841768"/>
            <a:ext cx="6607135" cy="300514"/>
          </a:xfrm>
          <a:prstGeom prst="rect">
            <a:avLst/>
          </a:prstGeom>
          <a:noFill/>
        </p:spPr>
        <p:txBody>
          <a:bodyPr wrap="none" lIns="0" tIns="0" rIns="0" bIns="0" rtlCol="0" anchor="t"/>
          <a:lstStyle/>
          <a:p>
            <a:pPr marL="0" indent="0" algn="l">
              <a:lnSpc>
                <a:spcPts val="2350"/>
              </a:lnSpc>
              <a:buNone/>
            </a:pPr>
            <a:r>
              <a:rPr lang="en-US" sz="1450" dirty="0">
                <a:solidFill>
                  <a:srgbClr val="2A2742"/>
                </a:solidFill>
                <a:latin typeface="Arimo" panose="020B0604020202020204" pitchFamily="34" charset="0"/>
                <a:ea typeface="Arimo" panose="020B0604020202020204" pitchFamily="34" charset="-122"/>
                <a:cs typeface="Arimo" panose="020B0604020202020204" pitchFamily="34" charset="-120"/>
              </a:rPr>
              <a:t>Observing users as they perform tasks to gather insights.</a:t>
            </a:r>
            <a:endParaRPr lang="en-US" sz="1450" dirty="0"/>
          </a:p>
        </p:txBody>
      </p:sp>
      <p:sp>
        <p:nvSpPr>
          <p:cNvPr id="16" name="Text 9"/>
          <p:cNvSpPr/>
          <p:nvPr/>
        </p:nvSpPr>
        <p:spPr>
          <a:xfrm>
            <a:off x="657701" y="1730415"/>
            <a:ext cx="7828598" cy="901541"/>
          </a:xfrm>
          <a:prstGeom prst="rect">
            <a:avLst/>
          </a:prstGeom>
          <a:noFill/>
        </p:spPr>
        <p:txBody>
          <a:bodyPr wrap="square" lIns="0" tIns="0" rIns="0" bIns="0" rtlCol="0" anchor="t"/>
          <a:lstStyle/>
          <a:p>
            <a:pPr marL="0" indent="0" algn="l">
              <a:lnSpc>
                <a:spcPts val="2350"/>
              </a:lnSpc>
              <a:buNone/>
            </a:pPr>
            <a:r>
              <a:rPr lang="en-US" sz="1450" dirty="0">
                <a:solidFill>
                  <a:srgbClr val="2A2742"/>
                </a:solidFill>
                <a:latin typeface="Arimo" panose="020B0604020202020204" pitchFamily="34" charset="0"/>
                <a:ea typeface="Arimo" panose="020B0604020202020204" pitchFamily="34" charset="-122"/>
                <a:cs typeface="Arimo" panose="020B0604020202020204" pitchFamily="34" charset="-120"/>
              </a:rPr>
              <a:t>Requirement gathering is a foundational process in software engineering. Effective requirement gathering ensures the final product meets user needs, minimizes rework, and identifies functional and non-functional requirements.</a:t>
            </a:r>
            <a:endParaRPr lang="en-US" sz="14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867972"/>
            <a:ext cx="10730032" cy="708779"/>
          </a:xfrm>
          <a:prstGeom prst="rect">
            <a:avLst/>
          </a:prstGeom>
          <a:noFill/>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Requirement Gathering Techniques Used</a:t>
            </a:r>
            <a:endParaRPr lang="en-US" sz="4450" dirty="0"/>
          </a:p>
        </p:txBody>
      </p:sp>
      <p:sp>
        <p:nvSpPr>
          <p:cNvPr id="3" name="Text 1"/>
          <p:cNvSpPr/>
          <p:nvPr/>
        </p:nvSpPr>
        <p:spPr>
          <a:xfrm>
            <a:off x="793790" y="3143726"/>
            <a:ext cx="5402818" cy="354330"/>
          </a:xfrm>
          <a:prstGeom prst="rect">
            <a:avLst/>
          </a:prstGeom>
          <a:noFill/>
        </p:spPr>
        <p:txBody>
          <a:bodyPr wrap="none" lIns="0" tIns="0" rIns="0" bIns="0" rtlCol="0" anchor="t"/>
          <a:lstStyle/>
          <a:p>
            <a:pPr marL="0" indent="0" algn="l">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Surveys – User Experience Questionnaire</a:t>
            </a:r>
            <a:endParaRPr lang="en-US" sz="2200" dirty="0"/>
          </a:p>
        </p:txBody>
      </p:sp>
      <p:sp>
        <p:nvSpPr>
          <p:cNvPr id="4" name="Text 2"/>
          <p:cNvSpPr/>
          <p:nvPr/>
        </p:nvSpPr>
        <p:spPr>
          <a:xfrm>
            <a:off x="793790" y="3724870"/>
            <a:ext cx="6244709" cy="1451610"/>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Collected quantitative and qualitative data from mobile subscribers, including demographics, usage behavior, QoE ratings, and interest in the app. Identified common user issues and willingness to engage with a solution.</a:t>
            </a:r>
            <a:endParaRPr lang="en-US" sz="1750" dirty="0"/>
          </a:p>
        </p:txBody>
      </p:sp>
      <p:sp>
        <p:nvSpPr>
          <p:cNvPr id="5" name="Text 3"/>
          <p:cNvSpPr/>
          <p:nvPr/>
        </p:nvSpPr>
        <p:spPr>
          <a:xfrm>
            <a:off x="7599521" y="3143726"/>
            <a:ext cx="4573072" cy="354330"/>
          </a:xfrm>
          <a:prstGeom prst="rect">
            <a:avLst/>
          </a:prstGeom>
          <a:noFill/>
        </p:spPr>
        <p:txBody>
          <a:bodyPr wrap="none" lIns="0" tIns="0" rIns="0" bIns="0" rtlCol="0" anchor="t"/>
          <a:lstStyle/>
          <a:p>
            <a:pPr marL="0" indent="0" algn="l">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Interviews – MTN Staff (UB Office)</a:t>
            </a:r>
            <a:endParaRPr lang="en-US" sz="2200" dirty="0"/>
          </a:p>
        </p:txBody>
      </p:sp>
      <p:sp>
        <p:nvSpPr>
          <p:cNvPr id="6" name="Text 4"/>
          <p:cNvSpPr/>
          <p:nvPr/>
        </p:nvSpPr>
        <p:spPr>
          <a:xfrm>
            <a:off x="7599521" y="3724870"/>
            <a:ext cx="6244709" cy="1451610"/>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Conducted qualitative interviews with MTN personnel to understand current monitoring techniques, feedback channels, key metrics, challenges, and concerns about integration. Revealed manual methods are time-consuming.</a:t>
            </a:r>
            <a:endParaRPr lang="en-US" sz="1750" dirty="0"/>
          </a:p>
        </p:txBody>
      </p:sp>
      <p:sp>
        <p:nvSpPr>
          <p:cNvPr id="7" name="Text 5"/>
          <p:cNvSpPr/>
          <p:nvPr/>
        </p:nvSpPr>
        <p:spPr>
          <a:xfrm>
            <a:off x="793790" y="5635704"/>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In this requirement gathering phase, we mainly used brainstorming, interviews, and surveys since they best suited our project type, resources available, and stakeholders involved.</a:t>
            </a:r>
            <a:endParaRPr lang="en-US" sz="1750"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2828" y="782677"/>
            <a:ext cx="7300913" cy="645438"/>
          </a:xfrm>
          <a:prstGeom prst="rect">
            <a:avLst/>
          </a:prstGeom>
          <a:noFill/>
        </p:spPr>
        <p:txBody>
          <a:bodyPr wrap="none" lIns="0" tIns="0" rIns="0" bIns="0" rtlCol="0" anchor="t"/>
          <a:lstStyle/>
          <a:p>
            <a:pPr marL="0" indent="0" algn="l">
              <a:lnSpc>
                <a:spcPts val="5050"/>
              </a:lnSpc>
              <a:buNone/>
            </a:pPr>
            <a:r>
              <a:rPr lang="en-US" sz="4050" b="1" dirty="0">
                <a:solidFill>
                  <a:srgbClr val="231971"/>
                </a:solidFill>
                <a:latin typeface="Outfit Extra Bold" pitchFamily="34" charset="0"/>
                <a:ea typeface="Outfit Extra Bold" pitchFamily="34" charset="-122"/>
                <a:cs typeface="Outfit Extra Bold" pitchFamily="34" charset="-120"/>
              </a:rPr>
              <a:t>Data Gathering Methods Used</a:t>
            </a:r>
            <a:endParaRPr lang="en-US" sz="4050" dirty="0"/>
          </a:p>
        </p:txBody>
      </p:sp>
      <p:sp>
        <p:nvSpPr>
          <p:cNvPr id="4" name="Shape 1"/>
          <p:cNvSpPr/>
          <p:nvPr/>
        </p:nvSpPr>
        <p:spPr>
          <a:xfrm>
            <a:off x="722828" y="3173651"/>
            <a:ext cx="7698343" cy="1866305"/>
          </a:xfrm>
          <a:prstGeom prst="roundRect">
            <a:avLst>
              <a:gd name="adj" fmla="val 4648"/>
            </a:avLst>
          </a:prstGeom>
          <a:solidFill>
            <a:srgbClr val="E9E6FA"/>
          </a:solidFill>
          <a:ln w="7620">
            <a:solidFill>
              <a:srgbClr val="BDB8DF"/>
            </a:solidFill>
            <a:prstDash val="solid"/>
          </a:ln>
        </p:spPr>
      </p:sp>
      <p:sp>
        <p:nvSpPr>
          <p:cNvPr id="5" name="Text 2"/>
          <p:cNvSpPr/>
          <p:nvPr/>
        </p:nvSpPr>
        <p:spPr>
          <a:xfrm>
            <a:off x="936903" y="3387725"/>
            <a:ext cx="2581870" cy="322778"/>
          </a:xfrm>
          <a:prstGeom prst="rect">
            <a:avLst/>
          </a:prstGeom>
          <a:noFill/>
        </p:spPr>
        <p:txBody>
          <a:bodyPr wrap="none" lIns="0" tIns="0" rIns="0" bIns="0" rtlCol="0" anchor="t"/>
          <a:lstStyle/>
          <a:p>
            <a:pPr marL="0" indent="0" algn="l">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Online Survey</a:t>
            </a:r>
            <a:endParaRPr lang="en-US" sz="2000" dirty="0"/>
          </a:p>
        </p:txBody>
      </p:sp>
      <p:sp>
        <p:nvSpPr>
          <p:cNvPr id="6" name="Text 3"/>
          <p:cNvSpPr/>
          <p:nvPr/>
        </p:nvSpPr>
        <p:spPr>
          <a:xfrm>
            <a:off x="936903" y="3834328"/>
            <a:ext cx="7270194" cy="991553"/>
          </a:xfrm>
          <a:prstGeom prst="rect">
            <a:avLst/>
          </a:prstGeom>
          <a:noFill/>
        </p:spPr>
        <p:txBody>
          <a:bodyPr wrap="square" lIns="0" tIns="0" rIns="0" bIns="0" rtlCol="0" anchor="t"/>
          <a:lstStyle/>
          <a:p>
            <a:pPr marL="0" indent="0" algn="l">
              <a:lnSpc>
                <a:spcPts val="2600"/>
              </a:lnSpc>
              <a:buNone/>
            </a:pPr>
            <a:r>
              <a:rPr lang="en-US" sz="1600" dirty="0">
                <a:solidFill>
                  <a:srgbClr val="2A2742"/>
                </a:solidFill>
                <a:latin typeface="Arimo" panose="020B0604020202020204" pitchFamily="34" charset="0"/>
                <a:ea typeface="Arimo" panose="020B0604020202020204" pitchFamily="34" charset="-122"/>
                <a:cs typeface="Arimo" panose="020B0604020202020204" pitchFamily="34" charset="-120"/>
              </a:rPr>
              <a:t>A structured questionnaire was distributed digitally to mobile network users in Cameroon, covering age, provider, data usage, service satisfaction, and privacy concerns. Total responses: 47.</a:t>
            </a:r>
            <a:endParaRPr lang="en-US" sz="1600" dirty="0"/>
          </a:p>
        </p:txBody>
      </p:sp>
      <p:sp>
        <p:nvSpPr>
          <p:cNvPr id="7" name="Shape 4"/>
          <p:cNvSpPr/>
          <p:nvPr/>
        </p:nvSpPr>
        <p:spPr>
          <a:xfrm>
            <a:off x="723463" y="5483900"/>
            <a:ext cx="7698343" cy="1866305"/>
          </a:xfrm>
          <a:prstGeom prst="roundRect">
            <a:avLst>
              <a:gd name="adj" fmla="val 4648"/>
            </a:avLst>
          </a:prstGeom>
          <a:solidFill>
            <a:srgbClr val="E9E6FA"/>
          </a:solidFill>
          <a:ln w="7620">
            <a:solidFill>
              <a:srgbClr val="BDB8DF"/>
            </a:solidFill>
            <a:prstDash val="solid"/>
          </a:ln>
        </p:spPr>
      </p:sp>
      <p:sp>
        <p:nvSpPr>
          <p:cNvPr id="8" name="Text 5"/>
          <p:cNvSpPr/>
          <p:nvPr/>
        </p:nvSpPr>
        <p:spPr>
          <a:xfrm>
            <a:off x="937538" y="5697974"/>
            <a:ext cx="4146828" cy="322778"/>
          </a:xfrm>
          <a:prstGeom prst="rect">
            <a:avLst/>
          </a:prstGeom>
          <a:noFill/>
        </p:spPr>
        <p:txBody>
          <a:bodyPr wrap="none" lIns="0" tIns="0" rIns="0" bIns="0" rtlCol="0" anchor="t"/>
          <a:lstStyle/>
          <a:p>
            <a:pPr marL="0" indent="0" algn="l">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Field Interviews at MTN Office, UB</a:t>
            </a:r>
            <a:endParaRPr lang="en-US" sz="2000" dirty="0"/>
          </a:p>
        </p:txBody>
      </p:sp>
      <p:sp>
        <p:nvSpPr>
          <p:cNvPr id="9" name="Text 6"/>
          <p:cNvSpPr/>
          <p:nvPr/>
        </p:nvSpPr>
        <p:spPr>
          <a:xfrm>
            <a:off x="937538" y="6144578"/>
            <a:ext cx="7270194" cy="991553"/>
          </a:xfrm>
          <a:prstGeom prst="rect">
            <a:avLst/>
          </a:prstGeom>
          <a:noFill/>
        </p:spPr>
        <p:txBody>
          <a:bodyPr wrap="square" lIns="0" tIns="0" rIns="0" bIns="0" rtlCol="0" anchor="t"/>
          <a:lstStyle/>
          <a:p>
            <a:pPr marL="0" indent="0" algn="l">
              <a:lnSpc>
                <a:spcPts val="2600"/>
              </a:lnSpc>
              <a:buNone/>
            </a:pPr>
            <a:r>
              <a:rPr lang="en-US" sz="1600" dirty="0">
                <a:solidFill>
                  <a:srgbClr val="2A2742"/>
                </a:solidFill>
                <a:latin typeface="Arimo" panose="020B0604020202020204" pitchFamily="34" charset="0"/>
                <a:ea typeface="Arimo" panose="020B0604020202020204" pitchFamily="34" charset="-122"/>
                <a:cs typeface="Arimo" panose="020B0604020202020204" pitchFamily="34" charset="-120"/>
              </a:rPr>
              <a:t>On-site interviews were conducted with commercial workers at the MTN Office in the University of Buea (UB) to gain insights into recurring complaints and internal response strategies.</a:t>
            </a:r>
            <a:endParaRPr lang="en-US" sz="1600" dirty="0"/>
          </a:p>
        </p:txBody>
      </p:sp>
      <p:sp>
        <p:nvSpPr>
          <p:cNvPr id="10" name="Text 7"/>
          <p:cNvSpPr/>
          <p:nvPr/>
        </p:nvSpPr>
        <p:spPr>
          <a:xfrm>
            <a:off x="724098" y="1805265"/>
            <a:ext cx="7698343" cy="991553"/>
          </a:xfrm>
          <a:prstGeom prst="rect">
            <a:avLst/>
          </a:prstGeom>
          <a:noFill/>
        </p:spPr>
        <p:txBody>
          <a:bodyPr wrap="square" lIns="0" tIns="0" rIns="0" bIns="0" rtlCol="0" anchor="t"/>
          <a:lstStyle/>
          <a:p>
            <a:pPr marL="0" indent="0" algn="l">
              <a:lnSpc>
                <a:spcPts val="2600"/>
              </a:lnSpc>
              <a:buNone/>
            </a:pPr>
            <a:r>
              <a:rPr lang="en-US" sz="1600" dirty="0">
                <a:solidFill>
                  <a:srgbClr val="2A2742"/>
                </a:solidFill>
                <a:latin typeface="Arimo" panose="020B0604020202020204" pitchFamily="34" charset="0"/>
                <a:ea typeface="Arimo" panose="020B0604020202020204" pitchFamily="34" charset="-122"/>
                <a:cs typeface="Arimo" panose="020B0604020202020204" pitchFamily="34" charset="-120"/>
              </a:rPr>
              <a:t>Surveys provided scalable and structured data collection. Interviews were semi-structured and provided context to the survey data. Document analysis helped refine the requirements and priorities for a monitoring system.</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42315" y="484981"/>
            <a:ext cx="4122896" cy="489942"/>
          </a:xfrm>
          <a:prstGeom prst="rect">
            <a:avLst/>
          </a:prstGeom>
          <a:noFill/>
        </p:spPr>
        <p:txBody>
          <a:bodyPr wrap="none" lIns="0" tIns="0" rIns="0" bIns="0" rtlCol="0" anchor="t"/>
          <a:lstStyle/>
          <a:p>
            <a:pPr marL="0" indent="0" algn="l">
              <a:lnSpc>
                <a:spcPts val="3850"/>
              </a:lnSpc>
              <a:buNone/>
            </a:pPr>
            <a:r>
              <a:rPr lang="en-US" sz="3050" b="1" dirty="0">
                <a:solidFill>
                  <a:srgbClr val="231971"/>
                </a:solidFill>
                <a:latin typeface="Outfit Extra Bold" pitchFamily="34" charset="0"/>
                <a:ea typeface="Outfit Extra Bold" pitchFamily="34" charset="-122"/>
                <a:cs typeface="Outfit Extra Bold" pitchFamily="34" charset="-120"/>
              </a:rPr>
              <a:t>Data </a:t>
            </a:r>
            <a:r>
              <a:rPr lang="en-US" sz="3200" b="1" dirty="0">
                <a:solidFill>
                  <a:srgbClr val="231971"/>
                </a:solidFill>
                <a:latin typeface="Outfit Extra Bold" pitchFamily="34" charset="0"/>
                <a:ea typeface="Outfit Extra Bold" pitchFamily="34" charset="-122"/>
                <a:cs typeface="Outfit Extra Bold" pitchFamily="34" charset="-120"/>
              </a:rPr>
              <a:t>Cleaning </a:t>
            </a:r>
            <a:r>
              <a:rPr lang="en-US" sz="3050" b="1" dirty="0">
                <a:solidFill>
                  <a:srgbClr val="231971"/>
                </a:solidFill>
                <a:latin typeface="Outfit Extra Bold" pitchFamily="34" charset="0"/>
                <a:ea typeface="Outfit Extra Bold" pitchFamily="34" charset="-122"/>
                <a:cs typeface="Outfit Extra Bold" pitchFamily="34" charset="-120"/>
              </a:rPr>
              <a:t>Process</a:t>
            </a:r>
            <a:endParaRPr lang="en-US" sz="3050" dirty="0"/>
          </a:p>
        </p:txBody>
      </p:sp>
      <p:sp>
        <p:nvSpPr>
          <p:cNvPr id="13" name="Shape 9"/>
          <p:cNvSpPr/>
          <p:nvPr/>
        </p:nvSpPr>
        <p:spPr>
          <a:xfrm>
            <a:off x="548640" y="5962015"/>
            <a:ext cx="6657975" cy="902970"/>
          </a:xfrm>
          <a:prstGeom prst="roundRect">
            <a:avLst>
              <a:gd name="adj" fmla="val 7291"/>
            </a:avLst>
          </a:prstGeom>
          <a:solidFill>
            <a:srgbClr val="E9E6FA"/>
          </a:solidFill>
          <a:ln w="7620">
            <a:solidFill>
              <a:srgbClr val="BDB8DF"/>
            </a:solidFill>
            <a:prstDash val="solid"/>
          </a:ln>
        </p:spPr>
      </p:sp>
      <p:pic>
        <p:nvPicPr>
          <p:cNvPr id="14" name="Image 2" descr="preencoded.png"/>
          <p:cNvPicPr>
            <a:picLocks noChangeAspect="1"/>
          </p:cNvPicPr>
          <p:nvPr/>
        </p:nvPicPr>
        <p:blipFill>
          <a:blip r:embed="rId1"/>
          <a:stretch>
            <a:fillRect/>
          </a:stretch>
        </p:blipFill>
        <p:spPr>
          <a:xfrm>
            <a:off x="3949303" y="6308844"/>
            <a:ext cx="220385" cy="275511"/>
          </a:xfrm>
          <a:prstGeom prst="rect">
            <a:avLst/>
          </a:prstGeom>
        </p:spPr>
      </p:pic>
      <p:sp>
        <p:nvSpPr>
          <p:cNvPr id="15" name="Text 10"/>
          <p:cNvSpPr/>
          <p:nvPr/>
        </p:nvSpPr>
        <p:spPr>
          <a:xfrm>
            <a:off x="7471886" y="6118781"/>
            <a:ext cx="1959531" cy="244912"/>
          </a:xfrm>
          <a:prstGeom prst="rect">
            <a:avLst/>
          </a:prstGeom>
          <a:noFill/>
        </p:spPr>
        <p:txBody>
          <a:bodyPr wrap="none" lIns="0" tIns="0" rIns="0" bIns="0" rtlCol="0" anchor="t"/>
          <a:lstStyle/>
          <a:p>
            <a:pPr marL="0" indent="0" algn="l">
              <a:lnSpc>
                <a:spcPts val="1900"/>
              </a:lnSpc>
              <a:buNone/>
            </a:pPr>
            <a:r>
              <a:rPr lang="en-US" sz="1500" b="1" dirty="0">
                <a:solidFill>
                  <a:srgbClr val="2A2742"/>
                </a:solidFill>
                <a:latin typeface="Outfit Extra Bold" pitchFamily="34" charset="0"/>
                <a:ea typeface="Outfit Extra Bold" pitchFamily="34" charset="-122"/>
                <a:cs typeface="Outfit Extra Bold" pitchFamily="34" charset="-120"/>
              </a:rPr>
              <a:t>Visualising</a:t>
            </a:r>
            <a:endParaRPr lang="en-US" sz="1500" dirty="0"/>
          </a:p>
        </p:txBody>
      </p:sp>
      <p:sp>
        <p:nvSpPr>
          <p:cNvPr id="16" name="Text 11"/>
          <p:cNvSpPr/>
          <p:nvPr/>
        </p:nvSpPr>
        <p:spPr>
          <a:xfrm>
            <a:off x="7471886" y="6457633"/>
            <a:ext cx="4720352" cy="250865"/>
          </a:xfrm>
          <a:prstGeom prst="rect">
            <a:avLst/>
          </a:prstGeom>
          <a:noFill/>
        </p:spPr>
        <p:txBody>
          <a:bodyPr wrap="none" lIns="0" tIns="0" rIns="0" bIns="0" rtlCol="0" anchor="t"/>
          <a:lstStyle/>
          <a:p>
            <a:pPr marL="0" indent="0" algn="l">
              <a:lnSpc>
                <a:spcPts val="1950"/>
              </a:lnSpc>
              <a:buNone/>
            </a:pPr>
            <a:r>
              <a:rPr lang="en-US" sz="1200" dirty="0">
                <a:solidFill>
                  <a:srgbClr val="2A2742"/>
                </a:solidFill>
                <a:latin typeface="Arimo" panose="020B0604020202020204" pitchFamily="34" charset="0"/>
                <a:ea typeface="Arimo" panose="020B0604020202020204" pitchFamily="34" charset="-122"/>
                <a:cs typeface="Arimo" panose="020B0604020202020204" pitchFamily="34" charset="-120"/>
              </a:rPr>
              <a:t>Representing responses on charts to see trends.</a:t>
            </a:r>
            <a:endParaRPr lang="en-US" sz="1200" dirty="0"/>
          </a:p>
        </p:txBody>
      </p:sp>
      <p:sp>
        <p:nvSpPr>
          <p:cNvPr id="17" name="Text 12"/>
          <p:cNvSpPr/>
          <p:nvPr/>
        </p:nvSpPr>
        <p:spPr>
          <a:xfrm>
            <a:off x="579120" y="1203960"/>
            <a:ext cx="8273415" cy="603250"/>
          </a:xfrm>
          <a:prstGeom prst="rect">
            <a:avLst/>
          </a:prstGeom>
          <a:noFill/>
        </p:spPr>
        <p:txBody>
          <a:bodyPr wrap="none" lIns="0" tIns="0" rIns="0" bIns="0" rtlCol="0" anchor="t"/>
          <a:lstStyle/>
          <a:p>
            <a:pPr marL="0" indent="0" algn="l">
              <a:lnSpc>
                <a:spcPts val="1950"/>
              </a:lnSpc>
              <a:buNone/>
            </a:pPr>
            <a:r>
              <a:rPr lang="en-US" sz="1200" dirty="0">
                <a:solidFill>
                  <a:srgbClr val="2A2742"/>
                </a:solidFill>
                <a:latin typeface="Arimo" panose="020B0604020202020204" pitchFamily="34" charset="0"/>
                <a:ea typeface="Arimo" panose="020B0604020202020204" pitchFamily="34" charset="-122"/>
                <a:cs typeface="Arimo" panose="020B0604020202020204" pitchFamily="34" charset="-120"/>
              </a:rPr>
              <a:t>Data cleaning is a critical preprocessing step in data analysis. It ensures that the dataset is accurate, consistent,</a:t>
            </a:r>
            <a:endParaRPr lang="en-US" sz="1200" dirty="0">
              <a:solidFill>
                <a:srgbClr val="2A2742"/>
              </a:solidFill>
              <a:latin typeface="Arimo" panose="020B0604020202020204" pitchFamily="34" charset="0"/>
              <a:ea typeface="Arimo" panose="020B0604020202020204" pitchFamily="34" charset="-122"/>
              <a:cs typeface="Arimo" panose="020B0604020202020204" pitchFamily="34" charset="-120"/>
            </a:endParaRPr>
          </a:p>
          <a:p>
            <a:pPr marL="0" indent="0" algn="l">
              <a:lnSpc>
                <a:spcPts val="1950"/>
              </a:lnSpc>
              <a:buNone/>
            </a:pPr>
            <a:r>
              <a:rPr lang="en-US" sz="1200" dirty="0">
                <a:solidFill>
                  <a:srgbClr val="2A2742"/>
                </a:solidFill>
                <a:latin typeface="Arimo" panose="020B0604020202020204" pitchFamily="34" charset="0"/>
                <a:ea typeface="Arimo" panose="020B0604020202020204" pitchFamily="34" charset="-122"/>
                <a:cs typeface="Arimo" panose="020B0604020202020204" pitchFamily="34" charset="-120"/>
              </a:rPr>
              <a:t>and usable for generating insights and building reliable software requirements.</a:t>
            </a:r>
            <a:endParaRPr lang="en-US" sz="1200" dirty="0"/>
          </a:p>
        </p:txBody>
      </p:sp>
      <p:sp>
        <p:nvSpPr>
          <p:cNvPr id="23" name="Shape 1"/>
          <p:cNvSpPr/>
          <p:nvPr/>
        </p:nvSpPr>
        <p:spPr>
          <a:xfrm>
            <a:off x="579120" y="2261235"/>
            <a:ext cx="2450465" cy="902970"/>
          </a:xfrm>
          <a:prstGeom prst="roundRect">
            <a:avLst>
              <a:gd name="adj" fmla="val 7291"/>
            </a:avLst>
          </a:prstGeom>
          <a:solidFill>
            <a:srgbClr val="E9E6FA"/>
          </a:solidFill>
          <a:ln w="7620">
            <a:solidFill>
              <a:srgbClr val="BDB8DF"/>
            </a:solidFill>
            <a:prstDash val="solid"/>
          </a:ln>
        </p:spPr>
      </p:sp>
      <p:pic>
        <p:nvPicPr>
          <p:cNvPr id="24" name="Image 0" descr="preencoded.png"/>
          <p:cNvPicPr>
            <a:picLocks noChangeAspect="1"/>
          </p:cNvPicPr>
          <p:nvPr/>
        </p:nvPicPr>
        <p:blipFill>
          <a:blip r:embed="rId2"/>
          <a:stretch>
            <a:fillRect/>
          </a:stretch>
        </p:blipFill>
        <p:spPr>
          <a:xfrm>
            <a:off x="1761728" y="2554010"/>
            <a:ext cx="220385" cy="275511"/>
          </a:xfrm>
          <a:prstGeom prst="rect">
            <a:avLst/>
          </a:prstGeom>
        </p:spPr>
      </p:pic>
      <p:sp>
        <p:nvSpPr>
          <p:cNvPr id="25" name="Text 2"/>
          <p:cNvSpPr/>
          <p:nvPr/>
        </p:nvSpPr>
        <p:spPr>
          <a:xfrm>
            <a:off x="3256002" y="2348706"/>
            <a:ext cx="1959531" cy="244912"/>
          </a:xfrm>
          <a:prstGeom prst="rect">
            <a:avLst/>
          </a:prstGeom>
          <a:noFill/>
        </p:spPr>
        <p:txBody>
          <a:bodyPr wrap="none" lIns="0" tIns="0" rIns="0" bIns="0" rtlCol="0" anchor="t"/>
          <a:p>
            <a:pPr marL="0" indent="0" algn="l">
              <a:lnSpc>
                <a:spcPts val="1900"/>
              </a:lnSpc>
              <a:buNone/>
            </a:pPr>
            <a:r>
              <a:rPr lang="en-US" sz="1500" b="1" dirty="0">
                <a:solidFill>
                  <a:srgbClr val="2A2742"/>
                </a:solidFill>
                <a:latin typeface="Outfit Extra Bold" pitchFamily="34" charset="0"/>
                <a:ea typeface="Outfit Extra Bold" pitchFamily="34" charset="-122"/>
                <a:cs typeface="Outfit Extra Bold" pitchFamily="34" charset="-120"/>
              </a:rPr>
              <a:t>Filtering</a:t>
            </a:r>
            <a:endParaRPr lang="en-US" sz="1500" dirty="0"/>
          </a:p>
        </p:txBody>
      </p:sp>
      <p:sp>
        <p:nvSpPr>
          <p:cNvPr id="26" name="Text 3"/>
          <p:cNvSpPr/>
          <p:nvPr/>
        </p:nvSpPr>
        <p:spPr>
          <a:xfrm>
            <a:off x="3227427" y="2609453"/>
            <a:ext cx="4537710" cy="250865"/>
          </a:xfrm>
          <a:prstGeom prst="rect">
            <a:avLst/>
          </a:prstGeom>
          <a:noFill/>
        </p:spPr>
        <p:txBody>
          <a:bodyPr wrap="none" lIns="0" tIns="0" rIns="0" bIns="0" rtlCol="0" anchor="t"/>
          <a:p>
            <a:pPr marL="0" indent="0" algn="l">
              <a:lnSpc>
                <a:spcPts val="1950"/>
              </a:lnSpc>
              <a:buNone/>
            </a:pPr>
            <a:r>
              <a:rPr lang="en-US" sz="1200" dirty="0">
                <a:solidFill>
                  <a:srgbClr val="2A2742"/>
                </a:solidFill>
                <a:latin typeface="Arimo" panose="020B0604020202020204" pitchFamily="34" charset="0"/>
                <a:ea typeface="Arimo" panose="020B0604020202020204" pitchFamily="34" charset="-122"/>
                <a:cs typeface="Arimo" panose="020B0604020202020204" pitchFamily="34" charset="-120"/>
              </a:rPr>
              <a:t>Removed duplicates, incomplete entries, and inconsistent values.</a:t>
            </a:r>
            <a:endParaRPr lang="en-US" sz="1200" dirty="0"/>
          </a:p>
        </p:txBody>
      </p:sp>
      <p:sp>
        <p:nvSpPr>
          <p:cNvPr id="27" name="Shape 5"/>
          <p:cNvSpPr/>
          <p:nvPr/>
        </p:nvSpPr>
        <p:spPr>
          <a:xfrm>
            <a:off x="579120" y="3505835"/>
            <a:ext cx="3669665" cy="902970"/>
          </a:xfrm>
          <a:prstGeom prst="roundRect">
            <a:avLst>
              <a:gd name="adj" fmla="val 7291"/>
            </a:avLst>
          </a:prstGeom>
          <a:solidFill>
            <a:srgbClr val="E9E6FA"/>
          </a:solidFill>
          <a:ln w="7620">
            <a:solidFill>
              <a:srgbClr val="BDB8DF"/>
            </a:solidFill>
            <a:prstDash val="solid"/>
          </a:ln>
        </p:spPr>
      </p:sp>
      <p:pic>
        <p:nvPicPr>
          <p:cNvPr id="28" name="Image 1" descr="preencoded.png"/>
          <p:cNvPicPr>
            <a:picLocks noChangeAspect="1"/>
          </p:cNvPicPr>
          <p:nvPr/>
        </p:nvPicPr>
        <p:blipFill>
          <a:blip r:embed="rId3"/>
          <a:stretch>
            <a:fillRect/>
          </a:stretch>
        </p:blipFill>
        <p:spPr>
          <a:xfrm>
            <a:off x="2439273" y="3819287"/>
            <a:ext cx="220385" cy="275511"/>
          </a:xfrm>
          <a:prstGeom prst="rect">
            <a:avLst/>
          </a:prstGeom>
        </p:spPr>
      </p:pic>
      <p:sp>
        <p:nvSpPr>
          <p:cNvPr id="29" name="Text 6"/>
          <p:cNvSpPr/>
          <p:nvPr/>
        </p:nvSpPr>
        <p:spPr>
          <a:xfrm>
            <a:off x="4376777" y="3662243"/>
            <a:ext cx="1959531" cy="244912"/>
          </a:xfrm>
          <a:prstGeom prst="rect">
            <a:avLst/>
          </a:prstGeom>
          <a:noFill/>
        </p:spPr>
        <p:txBody>
          <a:bodyPr wrap="none" lIns="0" tIns="0" rIns="0" bIns="0" rtlCol="0" anchor="t"/>
          <a:p>
            <a:pPr marL="0" indent="0" algn="l">
              <a:lnSpc>
                <a:spcPts val="1900"/>
              </a:lnSpc>
              <a:buNone/>
            </a:pPr>
            <a:r>
              <a:rPr lang="en-US" sz="1500" b="1" dirty="0">
                <a:solidFill>
                  <a:srgbClr val="2A2742"/>
                </a:solidFill>
                <a:latin typeface="Outfit Extra Bold" pitchFamily="34" charset="0"/>
                <a:ea typeface="Outfit Extra Bold" pitchFamily="34" charset="-122"/>
                <a:cs typeface="Outfit Extra Bold" pitchFamily="34" charset="-120"/>
              </a:rPr>
              <a:t>Categorizing</a:t>
            </a:r>
            <a:endParaRPr lang="en-US" sz="1500" dirty="0"/>
          </a:p>
        </p:txBody>
      </p:sp>
      <p:sp>
        <p:nvSpPr>
          <p:cNvPr id="30" name="Text 7"/>
          <p:cNvSpPr/>
          <p:nvPr/>
        </p:nvSpPr>
        <p:spPr>
          <a:xfrm>
            <a:off x="4376777" y="3916640"/>
            <a:ext cx="3388400" cy="250865"/>
          </a:xfrm>
          <a:prstGeom prst="rect">
            <a:avLst/>
          </a:prstGeom>
          <a:noFill/>
        </p:spPr>
        <p:txBody>
          <a:bodyPr wrap="none" lIns="0" tIns="0" rIns="0" bIns="0" rtlCol="0" anchor="t"/>
          <a:p>
            <a:pPr marL="0" indent="0" algn="l">
              <a:lnSpc>
                <a:spcPts val="1950"/>
              </a:lnSpc>
              <a:buNone/>
            </a:pPr>
            <a:r>
              <a:rPr lang="en-US" sz="1200" dirty="0">
                <a:solidFill>
                  <a:srgbClr val="2A2742"/>
                </a:solidFill>
                <a:latin typeface="Arimo" panose="020B0604020202020204" pitchFamily="34" charset="0"/>
                <a:ea typeface="Arimo" panose="020B0604020202020204" pitchFamily="34" charset="-122"/>
                <a:cs typeface="Arimo" panose="020B0604020202020204" pitchFamily="34" charset="-120"/>
              </a:rPr>
              <a:t>Categorized open-ended responses into themes.</a:t>
            </a:r>
            <a:endParaRPr lang="en-US" sz="1200" dirty="0"/>
          </a:p>
        </p:txBody>
      </p:sp>
      <p:sp>
        <p:nvSpPr>
          <p:cNvPr id="31" name="Shape 9"/>
          <p:cNvSpPr/>
          <p:nvPr/>
        </p:nvSpPr>
        <p:spPr>
          <a:xfrm>
            <a:off x="579120" y="4750435"/>
            <a:ext cx="5175250" cy="902970"/>
          </a:xfrm>
          <a:prstGeom prst="roundRect">
            <a:avLst>
              <a:gd name="adj" fmla="val 7291"/>
            </a:avLst>
          </a:prstGeom>
          <a:solidFill>
            <a:srgbClr val="E9E6FA"/>
          </a:solidFill>
          <a:ln w="7620">
            <a:solidFill>
              <a:srgbClr val="BDB8DF"/>
            </a:solidFill>
            <a:prstDash val="solid"/>
          </a:ln>
        </p:spPr>
      </p:sp>
      <p:pic>
        <p:nvPicPr>
          <p:cNvPr id="32" name="Image 2" descr="preencoded.png"/>
          <p:cNvPicPr>
            <a:picLocks noChangeAspect="1"/>
          </p:cNvPicPr>
          <p:nvPr/>
        </p:nvPicPr>
        <p:blipFill>
          <a:blip r:embed="rId1"/>
          <a:stretch>
            <a:fillRect/>
          </a:stretch>
        </p:blipFill>
        <p:spPr>
          <a:xfrm>
            <a:off x="3036173" y="5047734"/>
            <a:ext cx="220385" cy="275511"/>
          </a:xfrm>
          <a:prstGeom prst="rect">
            <a:avLst/>
          </a:prstGeom>
        </p:spPr>
      </p:pic>
      <p:sp>
        <p:nvSpPr>
          <p:cNvPr id="33" name="Text 10"/>
          <p:cNvSpPr/>
          <p:nvPr/>
        </p:nvSpPr>
        <p:spPr>
          <a:xfrm>
            <a:off x="6091396" y="4890691"/>
            <a:ext cx="1959531" cy="244912"/>
          </a:xfrm>
          <a:prstGeom prst="rect">
            <a:avLst/>
          </a:prstGeom>
          <a:noFill/>
        </p:spPr>
        <p:txBody>
          <a:bodyPr wrap="none" lIns="0" tIns="0" rIns="0" bIns="0" rtlCol="0" anchor="t"/>
          <a:p>
            <a:pPr marL="0" indent="0" algn="l">
              <a:lnSpc>
                <a:spcPts val="1900"/>
              </a:lnSpc>
              <a:buNone/>
            </a:pPr>
            <a:r>
              <a:rPr lang="en-US" sz="1500" b="1" dirty="0">
                <a:solidFill>
                  <a:srgbClr val="2A2742"/>
                </a:solidFill>
                <a:latin typeface="Outfit Extra Bold" pitchFamily="34" charset="0"/>
                <a:ea typeface="Outfit Extra Bold" pitchFamily="34" charset="-122"/>
                <a:cs typeface="Outfit Extra Bold" pitchFamily="34" charset="-120"/>
              </a:rPr>
              <a:t>Excluding</a:t>
            </a:r>
            <a:endParaRPr lang="en-US" sz="1500" dirty="0"/>
          </a:p>
        </p:txBody>
      </p:sp>
      <p:sp>
        <p:nvSpPr>
          <p:cNvPr id="34" name="Text 11"/>
          <p:cNvSpPr/>
          <p:nvPr/>
        </p:nvSpPr>
        <p:spPr>
          <a:xfrm>
            <a:off x="6091396" y="5186998"/>
            <a:ext cx="4720352" cy="250865"/>
          </a:xfrm>
          <a:prstGeom prst="rect">
            <a:avLst/>
          </a:prstGeom>
          <a:noFill/>
        </p:spPr>
        <p:txBody>
          <a:bodyPr wrap="none" lIns="0" tIns="0" rIns="0" bIns="0" rtlCol="0" anchor="t"/>
          <a:p>
            <a:pPr marL="0" indent="0" algn="l">
              <a:lnSpc>
                <a:spcPts val="1950"/>
              </a:lnSpc>
              <a:buNone/>
            </a:pPr>
            <a:r>
              <a:rPr lang="en-US" sz="1200" dirty="0">
                <a:solidFill>
                  <a:srgbClr val="2A2742"/>
                </a:solidFill>
                <a:latin typeface="Arimo" panose="020B0604020202020204" pitchFamily="34" charset="0"/>
                <a:ea typeface="Arimo" panose="020B0604020202020204" pitchFamily="34" charset="-122"/>
                <a:cs typeface="Arimo" panose="020B0604020202020204" pitchFamily="34" charset="-120"/>
              </a:rPr>
              <a:t>Excluded redundant/irrelevant statements from interview responses.</a:t>
            </a:r>
            <a:endParaRPr lang="en-US" sz="1200" dirty="0"/>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b="1" dirty="0">
                <a:solidFill>
                  <a:srgbClr val="231971"/>
                </a:solidFill>
                <a:latin typeface="Outfit Extra Bold" pitchFamily="34" charset="0"/>
                <a:ea typeface="Outfit Extra Bold" pitchFamily="34" charset="-122"/>
                <a:cs typeface="Outfit Extra Bold" pitchFamily="34" charset="-120"/>
                <a:sym typeface="+mn-ea"/>
              </a:rPr>
              <a:t>Visual 1</a:t>
            </a:r>
            <a:endParaRPr lang="en-US"/>
          </a:p>
        </p:txBody>
      </p:sp>
      <p:pic>
        <p:nvPicPr>
          <p:cNvPr id="6" name="Content Placeholder 5"/>
          <p:cNvPicPr>
            <a:picLocks noChangeAspect="1"/>
          </p:cNvPicPr>
          <p:nvPr>
            <p:ph idx="1"/>
          </p:nvPr>
        </p:nvPicPr>
        <p:blipFill>
          <a:blip r:embed="rId1"/>
          <a:stretch>
            <a:fillRect/>
          </a:stretch>
        </p:blipFill>
        <p:spPr>
          <a:xfrm>
            <a:off x="1241425" y="1433830"/>
            <a:ext cx="10580370" cy="679577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dirty="0">
                <a:solidFill>
                  <a:srgbClr val="231971"/>
                </a:solidFill>
                <a:latin typeface="Outfit Extra Bold" pitchFamily="34" charset="0"/>
                <a:ea typeface="Outfit Extra Bold" pitchFamily="34" charset="-122"/>
                <a:cs typeface="Outfit Extra Bold" pitchFamily="34" charset="-120"/>
                <a:sym typeface="+mn-ea"/>
              </a:rPr>
              <a:t>Visual 2</a:t>
            </a:r>
            <a:endParaRPr lang="en-US"/>
          </a:p>
        </p:txBody>
      </p:sp>
      <p:pic>
        <p:nvPicPr>
          <p:cNvPr id="4" name="Content Placeholder 3"/>
          <p:cNvPicPr>
            <a:picLocks noChangeAspect="1"/>
          </p:cNvPicPr>
          <p:nvPr>
            <p:ph idx="1"/>
          </p:nvPr>
        </p:nvPicPr>
        <p:blipFill>
          <a:blip r:embed="rId1"/>
          <a:stretch>
            <a:fillRect/>
          </a:stretch>
        </p:blipFill>
        <p:spPr>
          <a:xfrm>
            <a:off x="1337945" y="1618615"/>
            <a:ext cx="10287635" cy="65913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6232</Words>
  <Application>WPS Presentation</Application>
  <PresentationFormat>On-screen Show (16:9)</PresentationFormat>
  <Paragraphs>201</Paragraphs>
  <Slides>16</Slides>
  <Notes>10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16</vt:i4>
      </vt:variant>
    </vt:vector>
  </HeadingPairs>
  <TitlesOfParts>
    <vt:vector size="34" baseType="lpstr">
      <vt:lpstr>Arial</vt:lpstr>
      <vt:lpstr>SimSun</vt:lpstr>
      <vt:lpstr>Wingdings</vt:lpstr>
      <vt:lpstr>Outfit Extra Bold</vt:lpstr>
      <vt:lpstr>Outfit Extra Bold</vt:lpstr>
      <vt:lpstr>Outfit Extra Bold</vt:lpstr>
      <vt:lpstr>Arimo</vt:lpstr>
      <vt:lpstr>Arimo</vt:lpstr>
      <vt:lpstr>Arimo</vt:lpstr>
      <vt:lpstr>Arimo Bold</vt:lpstr>
      <vt:lpstr>Segoe Print</vt:lpstr>
      <vt:lpstr>Arimo Bold</vt:lpstr>
      <vt:lpstr>Arimo Bold</vt:lpstr>
      <vt:lpstr>Calibri</vt:lpstr>
      <vt:lpstr>Microsoft YaHei</vt:lpstr>
      <vt:lpstr>Arial Unicode MS</vt:lpstr>
      <vt:lpstr>MingLiU-ExtB</vt:lpstr>
      <vt:lpstr>Blue Waves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dark angel</cp:lastModifiedBy>
  <cp:revision>3</cp:revision>
  <dcterms:created xsi:type="dcterms:W3CDTF">2025-04-14T12:50:00Z</dcterms:created>
  <dcterms:modified xsi:type="dcterms:W3CDTF">2025-04-14T19:43:01Z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8E8463F53EE04101B232FFA720851A57_12</vt:lpwstr>
  </property>
  <property fmtid="{D5CDD505-2E9C-101B-9397-08002B2CF9AE}" pid="3" name="KSOProductBuildVer">
    <vt:lpwstr>1033-12.2.0.20326</vt:lpwstr>
  </property>
</Properties>
</file>